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4"/>
  </p:sldMasterIdLst>
  <p:notesMasterIdLst>
    <p:notesMasterId r:id="rId45"/>
  </p:notesMasterIdLst>
  <p:handoutMasterIdLst>
    <p:handoutMasterId r:id="rId46"/>
  </p:handoutMasterIdLst>
  <p:sldIdLst>
    <p:sldId id="258" r:id="rId15"/>
    <p:sldId id="293" r:id="rId16"/>
    <p:sldId id="269" r:id="rId17"/>
    <p:sldId id="270" r:id="rId18"/>
    <p:sldId id="274" r:id="rId19"/>
    <p:sldId id="294" r:id="rId20"/>
    <p:sldId id="271" r:id="rId21"/>
    <p:sldId id="272" r:id="rId22"/>
    <p:sldId id="273"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64" r:id="rId41"/>
    <p:sldId id="265" r:id="rId42"/>
    <p:sldId id="266" r:id="rId43"/>
    <p:sldId id="267" r:id="rId44"/>
  </p:sldIdLst>
  <p:sldSz cx="9144000" cy="6858000" type="screen4x3"/>
  <p:notesSz cx="6797675" cy="9928225"/>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D8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230E1C-8D1E-425C-9DF9-90AFE2B34165}" v="260" dt="2025-09-02T09:46:02.7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160" autoAdjust="0"/>
  </p:normalViewPr>
  <p:slideViewPr>
    <p:cSldViewPr snapToGrid="0" snapToObjects="1">
      <p:cViewPr varScale="1">
        <p:scale>
          <a:sx n="74" d="100"/>
          <a:sy n="74" d="100"/>
        </p:scale>
        <p:origin x="3668"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customXml" Target="../customXml/item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theme" Target="theme/theme1.xml"/><Relationship Id="rId10" Type="http://schemas.openxmlformats.org/officeDocument/2006/relationships/customXml" Target="../customXml/item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viewProps" Target="viewProps.xml"/><Relationship Id="rId8" Type="http://schemas.openxmlformats.org/officeDocument/2006/relationships/customXml" Target="../customXml/item8.xml"/><Relationship Id="rId51" Type="http://schemas.microsoft.com/office/2016/11/relationships/changesInfo" Target="changesInfos/changesInfo1.xml"/><Relationship Id="rId3" Type="http://schemas.openxmlformats.org/officeDocument/2006/relationships/customXml" Target="../customXml/item3.xml"/><Relationship Id="rId46" Type="http://schemas.openxmlformats.org/officeDocument/2006/relationships/handoutMaster" Target="handoutMasters/handoutMaster1.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20" Type="http://schemas.openxmlformats.org/officeDocument/2006/relationships/slide" Target="slides/slide6.xml"/><Relationship Id="rId41"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customXml" Target="../customXml/item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darin Mouselli - De Voort Advocaten | Mediators" userId="4a72a8b0-9aed-417b-9e8f-d53a329d64d7" providerId="ADAL" clId="{9072B54B-16DA-44B0-BDFD-279E4471D30B}"/>
    <pc:docChg chg="custSel modSld">
      <pc:chgData name="Hendarin Mouselli - De Voort Advocaten | Mediators" userId="4a72a8b0-9aed-417b-9e8f-d53a329d64d7" providerId="ADAL" clId="{9072B54B-16DA-44B0-BDFD-279E4471D30B}" dt="2025-09-02T09:52:19.133" v="114" actId="20577"/>
      <pc:docMkLst>
        <pc:docMk/>
      </pc:docMkLst>
      <pc:sldChg chg="modSp mod">
        <pc:chgData name="Hendarin Mouselli - De Voort Advocaten | Mediators" userId="4a72a8b0-9aed-417b-9e8f-d53a329d64d7" providerId="ADAL" clId="{9072B54B-16DA-44B0-BDFD-279E4471D30B}" dt="2025-09-02T09:52:19.133" v="114" actId="20577"/>
        <pc:sldMkLst>
          <pc:docMk/>
          <pc:sldMk cId="155001598" sldId="272"/>
        </pc:sldMkLst>
        <pc:spChg chg="mod">
          <ac:chgData name="Hendarin Mouselli - De Voort Advocaten | Mediators" userId="4a72a8b0-9aed-417b-9e8f-d53a329d64d7" providerId="ADAL" clId="{9072B54B-16DA-44B0-BDFD-279E4471D30B}" dt="2025-09-02T09:52:19.133" v="114" actId="20577"/>
          <ac:spMkLst>
            <pc:docMk/>
            <pc:sldMk cId="155001598" sldId="272"/>
            <ac:spMk id="3" creationId="{7110BB51-2C00-6687-CCB7-4B92B58BDB6C}"/>
          </ac:spMkLst>
        </pc:spChg>
      </pc:sldChg>
      <pc:sldChg chg="modSp mod">
        <pc:chgData name="Hendarin Mouselli - De Voort Advocaten | Mediators" userId="4a72a8b0-9aed-417b-9e8f-d53a329d64d7" providerId="ADAL" clId="{9072B54B-16DA-44B0-BDFD-279E4471D30B}" dt="2025-09-02T09:45:53.297" v="88" actId="6549"/>
        <pc:sldMkLst>
          <pc:docMk/>
          <pc:sldMk cId="1877551903" sldId="273"/>
        </pc:sldMkLst>
        <pc:spChg chg="mod">
          <ac:chgData name="Hendarin Mouselli - De Voort Advocaten | Mediators" userId="4a72a8b0-9aed-417b-9e8f-d53a329d64d7" providerId="ADAL" clId="{9072B54B-16DA-44B0-BDFD-279E4471D30B}" dt="2025-09-02T09:45:53.297" v="88" actId="6549"/>
          <ac:spMkLst>
            <pc:docMk/>
            <pc:sldMk cId="1877551903" sldId="273"/>
            <ac:spMk id="3" creationId="{394C08A8-2F3C-2958-82F1-91C6E14D1F36}"/>
          </ac:spMkLst>
        </pc:spChg>
      </pc:sldChg>
      <pc:sldChg chg="modSp mod">
        <pc:chgData name="Hendarin Mouselli - De Voort Advocaten | Mediators" userId="4a72a8b0-9aed-417b-9e8f-d53a329d64d7" providerId="ADAL" clId="{9072B54B-16DA-44B0-BDFD-279E4471D30B}" dt="2025-09-02T09:39:48.729" v="38" actId="1076"/>
        <pc:sldMkLst>
          <pc:docMk/>
          <pc:sldMk cId="3496952302" sldId="293"/>
        </pc:sldMkLst>
        <pc:spChg chg="mod">
          <ac:chgData name="Hendarin Mouselli - De Voort Advocaten | Mediators" userId="4a72a8b0-9aed-417b-9e8f-d53a329d64d7" providerId="ADAL" clId="{9072B54B-16DA-44B0-BDFD-279E4471D30B}" dt="2025-09-02T09:39:48.729" v="38" actId="1076"/>
          <ac:spMkLst>
            <pc:docMk/>
            <pc:sldMk cId="3496952302" sldId="293"/>
            <ac:spMk id="7" creationId="{DD0A70C4-0472-0778-872E-E9B1915650E4}"/>
          </ac:spMkLst>
        </pc:spChg>
        <pc:picChg chg="mod">
          <ac:chgData name="Hendarin Mouselli - De Voort Advocaten | Mediators" userId="4a72a8b0-9aed-417b-9e8f-d53a329d64d7" providerId="ADAL" clId="{9072B54B-16DA-44B0-BDFD-279E4471D30B}" dt="2025-09-02T09:39:40.030" v="36" actId="1076"/>
          <ac:picMkLst>
            <pc:docMk/>
            <pc:sldMk cId="3496952302" sldId="293"/>
            <ac:picMk id="5" creationId="{0BD1C76F-AAC7-E0A8-675B-E0290DE8E2A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F4083A-1A5F-4C68-9C78-187AEA718475}"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nl-NL"/>
        </a:p>
      </dgm:t>
    </dgm:pt>
    <dgm:pt modelId="{DC22DBCE-3058-416B-95ED-09E8F455C961}">
      <dgm:prSet phldrT="[Tekst]" custT="1"/>
      <dgm:spPr/>
      <dgm:t>
        <a:bodyPr/>
        <a:lstStyle/>
        <a:p>
          <a:r>
            <a:rPr lang="nl-NL" sz="2000" dirty="0">
              <a:latin typeface="Raleway Light" pitchFamily="2" charset="0"/>
            </a:rPr>
            <a:t>Schriftelijk (mag ook elektronisch) uitvragen en verstrekken van correcte en volledige informatie  arbeidsvoorwaarden (wijzerbelonen.nl)</a:t>
          </a:r>
        </a:p>
      </dgm:t>
    </dgm:pt>
    <dgm:pt modelId="{DE515A39-65AB-4A3A-8D7F-0B9A23C8027B}" type="parTrans" cxnId="{9AC4AD1F-BE93-4D31-B5FA-AA73958307E5}">
      <dgm:prSet/>
      <dgm:spPr/>
      <dgm:t>
        <a:bodyPr/>
        <a:lstStyle/>
        <a:p>
          <a:endParaRPr lang="nl-NL"/>
        </a:p>
      </dgm:t>
    </dgm:pt>
    <dgm:pt modelId="{80B001CD-0AC7-4D12-99DB-A89B946FB6B4}" type="sibTrans" cxnId="{9AC4AD1F-BE93-4D31-B5FA-AA73958307E5}">
      <dgm:prSet/>
      <dgm:spPr/>
      <dgm:t>
        <a:bodyPr/>
        <a:lstStyle/>
        <a:p>
          <a:endParaRPr lang="nl-NL"/>
        </a:p>
      </dgm:t>
    </dgm:pt>
    <dgm:pt modelId="{D7016055-1311-46AB-B36C-8C9F01314443}">
      <dgm:prSet phldrT="[Tekst]" custT="1"/>
      <dgm:spPr/>
      <dgm:t>
        <a:bodyPr/>
        <a:lstStyle/>
        <a:p>
          <a:r>
            <a:rPr lang="nl-NL" sz="2000" dirty="0">
              <a:latin typeface="Raleway Light" pitchFamily="2" charset="0"/>
            </a:rPr>
            <a:t>Keuze gelijkwaardige of gelijke beloning</a:t>
          </a:r>
        </a:p>
      </dgm:t>
    </dgm:pt>
    <dgm:pt modelId="{5F070170-A6E9-4DF0-A8C4-6B09919A07B4}" type="parTrans" cxnId="{D704C6C0-CE63-41A8-AD18-08A791B0AECA}">
      <dgm:prSet/>
      <dgm:spPr/>
      <dgm:t>
        <a:bodyPr/>
        <a:lstStyle/>
        <a:p>
          <a:endParaRPr lang="nl-NL"/>
        </a:p>
      </dgm:t>
    </dgm:pt>
    <dgm:pt modelId="{11DA1E74-1430-46A5-BD39-37DCA0A454F9}" type="sibTrans" cxnId="{D704C6C0-CE63-41A8-AD18-08A791B0AECA}">
      <dgm:prSet/>
      <dgm:spPr/>
      <dgm:t>
        <a:bodyPr/>
        <a:lstStyle/>
        <a:p>
          <a:endParaRPr lang="nl-NL"/>
        </a:p>
      </dgm:t>
    </dgm:pt>
    <dgm:pt modelId="{EB7A2F4F-36F8-4B3B-8AC9-63994025A768}">
      <dgm:prSet phldrT="[Tekst]" custT="1"/>
      <dgm:spPr/>
      <dgm:t>
        <a:bodyPr/>
        <a:lstStyle/>
        <a:p>
          <a:r>
            <a:rPr lang="nl-NL" sz="2000" dirty="0">
              <a:latin typeface="Raleway Light" pitchFamily="2" charset="0"/>
            </a:rPr>
            <a:t>Schriftelijke (mag ook elektronische) bevestiging aan de uitzendkracht</a:t>
          </a:r>
        </a:p>
      </dgm:t>
    </dgm:pt>
    <dgm:pt modelId="{63153AAA-7B6A-41B2-8530-124D5E6446A0}" type="parTrans" cxnId="{722BF72F-5B57-4FAF-ACFC-7048040A142E}">
      <dgm:prSet/>
      <dgm:spPr/>
      <dgm:t>
        <a:bodyPr/>
        <a:lstStyle/>
        <a:p>
          <a:endParaRPr lang="nl-NL"/>
        </a:p>
      </dgm:t>
    </dgm:pt>
    <dgm:pt modelId="{CFE99E80-2FA4-48C3-AB75-6831FD743C54}" type="sibTrans" cxnId="{722BF72F-5B57-4FAF-ACFC-7048040A142E}">
      <dgm:prSet/>
      <dgm:spPr/>
      <dgm:t>
        <a:bodyPr/>
        <a:lstStyle/>
        <a:p>
          <a:endParaRPr lang="nl-NL"/>
        </a:p>
      </dgm:t>
    </dgm:pt>
    <dgm:pt modelId="{0FE16957-044E-42D8-9561-356A3ED2248F}" type="pres">
      <dgm:prSet presAssocID="{B5F4083A-1A5F-4C68-9C78-187AEA718475}" presName="rootnode" presStyleCnt="0">
        <dgm:presLayoutVars>
          <dgm:chMax/>
          <dgm:chPref/>
          <dgm:dir/>
          <dgm:animLvl val="lvl"/>
        </dgm:presLayoutVars>
      </dgm:prSet>
      <dgm:spPr/>
    </dgm:pt>
    <dgm:pt modelId="{781BBEE3-33D0-499C-B143-C9477C95B560}" type="pres">
      <dgm:prSet presAssocID="{DC22DBCE-3058-416B-95ED-09E8F455C961}" presName="composite" presStyleCnt="0"/>
      <dgm:spPr/>
    </dgm:pt>
    <dgm:pt modelId="{FB06AE45-4DB4-423A-BC77-FD0EFA7459A8}" type="pres">
      <dgm:prSet presAssocID="{DC22DBCE-3058-416B-95ED-09E8F455C961}" presName="LShape" presStyleLbl="alignNode1" presStyleIdx="0" presStyleCnt="5"/>
      <dgm:spPr/>
    </dgm:pt>
    <dgm:pt modelId="{96854756-7385-4378-A18A-167EA73797C0}" type="pres">
      <dgm:prSet presAssocID="{DC22DBCE-3058-416B-95ED-09E8F455C961}" presName="ParentText" presStyleLbl="revTx" presStyleIdx="0" presStyleCnt="3" custScaleX="109926" custLinFactNeighborX="4964" custLinFactNeighborY="1510">
        <dgm:presLayoutVars>
          <dgm:chMax val="0"/>
          <dgm:chPref val="0"/>
          <dgm:bulletEnabled val="1"/>
        </dgm:presLayoutVars>
      </dgm:prSet>
      <dgm:spPr/>
    </dgm:pt>
    <dgm:pt modelId="{26464CB4-A413-4630-BE0B-70135F3D2B99}" type="pres">
      <dgm:prSet presAssocID="{DC22DBCE-3058-416B-95ED-09E8F455C961}" presName="Triangle" presStyleLbl="alignNode1" presStyleIdx="1" presStyleCnt="5"/>
      <dgm:spPr/>
    </dgm:pt>
    <dgm:pt modelId="{21C2D509-7D18-4FE7-A32B-6AF5374DDF67}" type="pres">
      <dgm:prSet presAssocID="{80B001CD-0AC7-4D12-99DB-A89B946FB6B4}" presName="sibTrans" presStyleCnt="0"/>
      <dgm:spPr/>
    </dgm:pt>
    <dgm:pt modelId="{9FF8112A-EBC5-4B18-8E0D-0B423BE05254}" type="pres">
      <dgm:prSet presAssocID="{80B001CD-0AC7-4D12-99DB-A89B946FB6B4}" presName="space" presStyleCnt="0"/>
      <dgm:spPr/>
    </dgm:pt>
    <dgm:pt modelId="{0BF4FB6D-2058-42D3-8D5F-C3FE06DD7E57}" type="pres">
      <dgm:prSet presAssocID="{D7016055-1311-46AB-B36C-8C9F01314443}" presName="composite" presStyleCnt="0"/>
      <dgm:spPr/>
    </dgm:pt>
    <dgm:pt modelId="{4F578FAD-053E-494C-BB2C-03360FD49330}" type="pres">
      <dgm:prSet presAssocID="{D7016055-1311-46AB-B36C-8C9F01314443}" presName="LShape" presStyleLbl="alignNode1" presStyleIdx="2" presStyleCnt="5"/>
      <dgm:spPr/>
    </dgm:pt>
    <dgm:pt modelId="{DC3661EC-02FC-48C0-B9C5-5E3ABDC1E1B3}" type="pres">
      <dgm:prSet presAssocID="{D7016055-1311-46AB-B36C-8C9F01314443}" presName="ParentText" presStyleLbl="revTx" presStyleIdx="1" presStyleCnt="3">
        <dgm:presLayoutVars>
          <dgm:chMax val="0"/>
          <dgm:chPref val="0"/>
          <dgm:bulletEnabled val="1"/>
        </dgm:presLayoutVars>
      </dgm:prSet>
      <dgm:spPr/>
    </dgm:pt>
    <dgm:pt modelId="{3364598D-A54F-49F3-A318-86D99CD7EE23}" type="pres">
      <dgm:prSet presAssocID="{D7016055-1311-46AB-B36C-8C9F01314443}" presName="Triangle" presStyleLbl="alignNode1" presStyleIdx="3" presStyleCnt="5"/>
      <dgm:spPr/>
    </dgm:pt>
    <dgm:pt modelId="{0A49B773-4514-4F9B-A8A8-472A32F8BCDA}" type="pres">
      <dgm:prSet presAssocID="{11DA1E74-1430-46A5-BD39-37DCA0A454F9}" presName="sibTrans" presStyleCnt="0"/>
      <dgm:spPr/>
    </dgm:pt>
    <dgm:pt modelId="{A86F7F54-3579-4C0D-B129-D6C560A829AE}" type="pres">
      <dgm:prSet presAssocID="{11DA1E74-1430-46A5-BD39-37DCA0A454F9}" presName="space" presStyleCnt="0"/>
      <dgm:spPr/>
    </dgm:pt>
    <dgm:pt modelId="{7B0092BF-981E-49E4-A755-3938081F979A}" type="pres">
      <dgm:prSet presAssocID="{EB7A2F4F-36F8-4B3B-8AC9-63994025A768}" presName="composite" presStyleCnt="0"/>
      <dgm:spPr/>
    </dgm:pt>
    <dgm:pt modelId="{13586000-2A97-4031-8C23-DAA5AACF8748}" type="pres">
      <dgm:prSet presAssocID="{EB7A2F4F-36F8-4B3B-8AC9-63994025A768}" presName="LShape" presStyleLbl="alignNode1" presStyleIdx="4" presStyleCnt="5"/>
      <dgm:spPr/>
    </dgm:pt>
    <dgm:pt modelId="{2BE87849-F07A-49DA-8899-FD2B7F3BFA48}" type="pres">
      <dgm:prSet presAssocID="{EB7A2F4F-36F8-4B3B-8AC9-63994025A768}" presName="ParentText" presStyleLbl="revTx" presStyleIdx="2" presStyleCnt="3">
        <dgm:presLayoutVars>
          <dgm:chMax val="0"/>
          <dgm:chPref val="0"/>
          <dgm:bulletEnabled val="1"/>
        </dgm:presLayoutVars>
      </dgm:prSet>
      <dgm:spPr/>
    </dgm:pt>
  </dgm:ptLst>
  <dgm:cxnLst>
    <dgm:cxn modelId="{9AC4AD1F-BE93-4D31-B5FA-AA73958307E5}" srcId="{B5F4083A-1A5F-4C68-9C78-187AEA718475}" destId="{DC22DBCE-3058-416B-95ED-09E8F455C961}" srcOrd="0" destOrd="0" parTransId="{DE515A39-65AB-4A3A-8D7F-0B9A23C8027B}" sibTransId="{80B001CD-0AC7-4D12-99DB-A89B946FB6B4}"/>
    <dgm:cxn modelId="{722BF72F-5B57-4FAF-ACFC-7048040A142E}" srcId="{B5F4083A-1A5F-4C68-9C78-187AEA718475}" destId="{EB7A2F4F-36F8-4B3B-8AC9-63994025A768}" srcOrd="2" destOrd="0" parTransId="{63153AAA-7B6A-41B2-8530-124D5E6446A0}" sibTransId="{CFE99E80-2FA4-48C3-AB75-6831FD743C54}"/>
    <dgm:cxn modelId="{E8BC5F5A-16BE-4E9F-A72D-F1B592C2A947}" type="presOf" srcId="{EB7A2F4F-36F8-4B3B-8AC9-63994025A768}" destId="{2BE87849-F07A-49DA-8899-FD2B7F3BFA48}" srcOrd="0" destOrd="0" presId="urn:microsoft.com/office/officeart/2009/3/layout/StepUpProcess"/>
    <dgm:cxn modelId="{B000A493-5D8C-45DD-8F7D-F099892774DF}" type="presOf" srcId="{D7016055-1311-46AB-B36C-8C9F01314443}" destId="{DC3661EC-02FC-48C0-B9C5-5E3ABDC1E1B3}" srcOrd="0" destOrd="0" presId="urn:microsoft.com/office/officeart/2009/3/layout/StepUpProcess"/>
    <dgm:cxn modelId="{571FE39D-C5B9-4992-A11E-032272596576}" type="presOf" srcId="{DC22DBCE-3058-416B-95ED-09E8F455C961}" destId="{96854756-7385-4378-A18A-167EA73797C0}" srcOrd="0" destOrd="0" presId="urn:microsoft.com/office/officeart/2009/3/layout/StepUpProcess"/>
    <dgm:cxn modelId="{D704C6C0-CE63-41A8-AD18-08A791B0AECA}" srcId="{B5F4083A-1A5F-4C68-9C78-187AEA718475}" destId="{D7016055-1311-46AB-B36C-8C9F01314443}" srcOrd="1" destOrd="0" parTransId="{5F070170-A6E9-4DF0-A8C4-6B09919A07B4}" sibTransId="{11DA1E74-1430-46A5-BD39-37DCA0A454F9}"/>
    <dgm:cxn modelId="{7956F6E5-EBB3-416D-BB03-41938A14F590}" type="presOf" srcId="{B5F4083A-1A5F-4C68-9C78-187AEA718475}" destId="{0FE16957-044E-42D8-9561-356A3ED2248F}" srcOrd="0" destOrd="0" presId="urn:microsoft.com/office/officeart/2009/3/layout/StepUpProcess"/>
    <dgm:cxn modelId="{1B89E575-5821-4E9E-8CB1-652BD90C6425}" type="presParOf" srcId="{0FE16957-044E-42D8-9561-356A3ED2248F}" destId="{781BBEE3-33D0-499C-B143-C9477C95B560}" srcOrd="0" destOrd="0" presId="urn:microsoft.com/office/officeart/2009/3/layout/StepUpProcess"/>
    <dgm:cxn modelId="{EB8459F5-D528-40C0-A665-D39E46D31B13}" type="presParOf" srcId="{781BBEE3-33D0-499C-B143-C9477C95B560}" destId="{FB06AE45-4DB4-423A-BC77-FD0EFA7459A8}" srcOrd="0" destOrd="0" presId="urn:microsoft.com/office/officeart/2009/3/layout/StepUpProcess"/>
    <dgm:cxn modelId="{B0D9364E-1FCA-4FF8-8524-65216ACF148F}" type="presParOf" srcId="{781BBEE3-33D0-499C-B143-C9477C95B560}" destId="{96854756-7385-4378-A18A-167EA73797C0}" srcOrd="1" destOrd="0" presId="urn:microsoft.com/office/officeart/2009/3/layout/StepUpProcess"/>
    <dgm:cxn modelId="{133DBB67-85DA-418A-80E4-78AEDE5EF4E6}" type="presParOf" srcId="{781BBEE3-33D0-499C-B143-C9477C95B560}" destId="{26464CB4-A413-4630-BE0B-70135F3D2B99}" srcOrd="2" destOrd="0" presId="urn:microsoft.com/office/officeart/2009/3/layout/StepUpProcess"/>
    <dgm:cxn modelId="{5247A74B-5039-4B44-8882-1394E21B6983}" type="presParOf" srcId="{0FE16957-044E-42D8-9561-356A3ED2248F}" destId="{21C2D509-7D18-4FE7-A32B-6AF5374DDF67}" srcOrd="1" destOrd="0" presId="urn:microsoft.com/office/officeart/2009/3/layout/StepUpProcess"/>
    <dgm:cxn modelId="{50EFBAF5-BB7A-4A56-8B00-5F38F25EE597}" type="presParOf" srcId="{21C2D509-7D18-4FE7-A32B-6AF5374DDF67}" destId="{9FF8112A-EBC5-4B18-8E0D-0B423BE05254}" srcOrd="0" destOrd="0" presId="urn:microsoft.com/office/officeart/2009/3/layout/StepUpProcess"/>
    <dgm:cxn modelId="{B00A705B-0009-460A-9C6B-F9BDCD6781FB}" type="presParOf" srcId="{0FE16957-044E-42D8-9561-356A3ED2248F}" destId="{0BF4FB6D-2058-42D3-8D5F-C3FE06DD7E57}" srcOrd="2" destOrd="0" presId="urn:microsoft.com/office/officeart/2009/3/layout/StepUpProcess"/>
    <dgm:cxn modelId="{3418DA27-196D-47FF-91E1-92541380C3F5}" type="presParOf" srcId="{0BF4FB6D-2058-42D3-8D5F-C3FE06DD7E57}" destId="{4F578FAD-053E-494C-BB2C-03360FD49330}" srcOrd="0" destOrd="0" presId="urn:microsoft.com/office/officeart/2009/3/layout/StepUpProcess"/>
    <dgm:cxn modelId="{1C58289C-8FD9-4571-839B-8879FD0802BA}" type="presParOf" srcId="{0BF4FB6D-2058-42D3-8D5F-C3FE06DD7E57}" destId="{DC3661EC-02FC-48C0-B9C5-5E3ABDC1E1B3}" srcOrd="1" destOrd="0" presId="urn:microsoft.com/office/officeart/2009/3/layout/StepUpProcess"/>
    <dgm:cxn modelId="{7088F13F-833A-4E58-893B-683CBD38D5E2}" type="presParOf" srcId="{0BF4FB6D-2058-42D3-8D5F-C3FE06DD7E57}" destId="{3364598D-A54F-49F3-A318-86D99CD7EE23}" srcOrd="2" destOrd="0" presId="urn:microsoft.com/office/officeart/2009/3/layout/StepUpProcess"/>
    <dgm:cxn modelId="{D6C8453A-8964-4A74-82EA-023CED8D3CAA}" type="presParOf" srcId="{0FE16957-044E-42D8-9561-356A3ED2248F}" destId="{0A49B773-4514-4F9B-A8A8-472A32F8BCDA}" srcOrd="3" destOrd="0" presId="urn:microsoft.com/office/officeart/2009/3/layout/StepUpProcess"/>
    <dgm:cxn modelId="{E1289A46-4601-49EF-94C4-F6BBB2F787B0}" type="presParOf" srcId="{0A49B773-4514-4F9B-A8A8-472A32F8BCDA}" destId="{A86F7F54-3579-4C0D-B129-D6C560A829AE}" srcOrd="0" destOrd="0" presId="urn:microsoft.com/office/officeart/2009/3/layout/StepUpProcess"/>
    <dgm:cxn modelId="{28903F98-A956-4D02-8B3B-4849AEAE1923}" type="presParOf" srcId="{0FE16957-044E-42D8-9561-356A3ED2248F}" destId="{7B0092BF-981E-49E4-A755-3938081F979A}" srcOrd="4" destOrd="0" presId="urn:microsoft.com/office/officeart/2009/3/layout/StepUpProcess"/>
    <dgm:cxn modelId="{B67C90D1-03D5-4720-8B7D-C87F65048C25}" type="presParOf" srcId="{7B0092BF-981E-49E4-A755-3938081F979A}" destId="{13586000-2A97-4031-8C23-DAA5AACF8748}" srcOrd="0" destOrd="0" presId="urn:microsoft.com/office/officeart/2009/3/layout/StepUpProcess"/>
    <dgm:cxn modelId="{8429D06E-F6E6-4DD7-BAA0-19B51D3B86DF}" type="presParOf" srcId="{7B0092BF-981E-49E4-A755-3938081F979A}" destId="{2BE87849-F07A-49DA-8899-FD2B7F3BFA48}"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85F200-0EC7-4EB0-8C71-2C55F5AAF675}" type="doc">
      <dgm:prSet loTypeId="urn:microsoft.com/office/officeart/2005/8/layout/hList9" loCatId="list" qsTypeId="urn:microsoft.com/office/officeart/2005/8/quickstyle/3d3" qsCatId="3D" csTypeId="urn:microsoft.com/office/officeart/2005/8/colors/accent1_2" csCatId="accent1" phldr="1"/>
      <dgm:spPr/>
      <dgm:t>
        <a:bodyPr/>
        <a:lstStyle/>
        <a:p>
          <a:endParaRPr lang="nl-NL"/>
        </a:p>
      </dgm:t>
    </dgm:pt>
    <dgm:pt modelId="{D78D3B0C-A3DA-4A43-8B02-28F950F69F24}">
      <dgm:prSet phldrT="[Tekst]"/>
      <dgm:spPr/>
      <dgm:t>
        <a:bodyPr/>
        <a:lstStyle/>
        <a:p>
          <a:r>
            <a:rPr lang="nl-NL" b="1" dirty="0">
              <a:latin typeface="Raleway Light" pitchFamily="2" charset="0"/>
            </a:rPr>
            <a:t>Gelijkwaardige beloning </a:t>
          </a:r>
        </a:p>
      </dgm:t>
    </dgm:pt>
    <dgm:pt modelId="{FAB790CA-B148-4E43-84F9-6DABEEAD0B1B}" type="parTrans" cxnId="{D68F6D27-F9EE-4C38-B18C-76258585A810}">
      <dgm:prSet/>
      <dgm:spPr/>
      <dgm:t>
        <a:bodyPr/>
        <a:lstStyle/>
        <a:p>
          <a:endParaRPr lang="nl-NL"/>
        </a:p>
      </dgm:t>
    </dgm:pt>
    <dgm:pt modelId="{998DE5FF-067A-4665-9C58-7A8CC4EA8174}" type="sibTrans" cxnId="{D68F6D27-F9EE-4C38-B18C-76258585A810}">
      <dgm:prSet/>
      <dgm:spPr/>
      <dgm:t>
        <a:bodyPr/>
        <a:lstStyle/>
        <a:p>
          <a:endParaRPr lang="nl-NL"/>
        </a:p>
      </dgm:t>
    </dgm:pt>
    <dgm:pt modelId="{73F2581C-CC39-4CA9-99A0-3BBD43D060D8}">
      <dgm:prSet phldrT="[Tekst]" custT="1"/>
      <dgm:spPr/>
      <dgm:t>
        <a:bodyPr/>
        <a:lstStyle/>
        <a:p>
          <a:r>
            <a:rPr lang="nl-NL" sz="2400" b="0" dirty="0">
              <a:latin typeface="Raleway Light" pitchFamily="2" charset="0"/>
            </a:rPr>
            <a:t>Maatwerk</a:t>
          </a:r>
        </a:p>
        <a:p>
          <a:endParaRPr lang="nl-NL" sz="2800" b="0" dirty="0">
            <a:latin typeface="Raleway Light" pitchFamily="2" charset="0"/>
          </a:endParaRPr>
        </a:p>
        <a:p>
          <a:r>
            <a:rPr lang="nl-NL" sz="2800" b="0" dirty="0">
              <a:latin typeface="Raleway Light" pitchFamily="2" charset="0"/>
            </a:rPr>
            <a:t> </a:t>
          </a:r>
        </a:p>
      </dgm:t>
    </dgm:pt>
    <dgm:pt modelId="{ACD87AD8-08C4-4070-845D-F064B2C562FF}" type="parTrans" cxnId="{69CDAE83-1619-444D-AC0F-8CD0D8578C43}">
      <dgm:prSet/>
      <dgm:spPr/>
      <dgm:t>
        <a:bodyPr/>
        <a:lstStyle/>
        <a:p>
          <a:endParaRPr lang="nl-NL"/>
        </a:p>
      </dgm:t>
    </dgm:pt>
    <dgm:pt modelId="{84233BB7-09EF-4343-A8CB-5E95216EBABD}" type="sibTrans" cxnId="{69CDAE83-1619-444D-AC0F-8CD0D8578C43}">
      <dgm:prSet/>
      <dgm:spPr/>
      <dgm:t>
        <a:bodyPr/>
        <a:lstStyle/>
        <a:p>
          <a:endParaRPr lang="nl-NL"/>
        </a:p>
      </dgm:t>
    </dgm:pt>
    <dgm:pt modelId="{3AB61E36-F070-480B-8261-983714B49F0C}">
      <dgm:prSet phldrT="[Tekst]" custT="1"/>
      <dgm:spPr/>
      <dgm:t>
        <a:bodyPr/>
        <a:lstStyle/>
        <a:p>
          <a:r>
            <a:rPr lang="nl-NL" sz="2400" dirty="0">
              <a:latin typeface="Raleway Light" pitchFamily="2" charset="0"/>
            </a:rPr>
            <a:t>Eigen regeling</a:t>
          </a:r>
        </a:p>
        <a:p>
          <a:endParaRPr lang="nl-NL" sz="2800" dirty="0">
            <a:latin typeface="Raleway Light" pitchFamily="2" charset="0"/>
          </a:endParaRPr>
        </a:p>
        <a:p>
          <a:r>
            <a:rPr lang="nl-NL" sz="2800" dirty="0">
              <a:latin typeface="Raleway Light" pitchFamily="2" charset="0"/>
            </a:rPr>
            <a:t> </a:t>
          </a:r>
        </a:p>
      </dgm:t>
    </dgm:pt>
    <dgm:pt modelId="{818A9690-EB56-4D0C-921B-45232612B383}" type="parTrans" cxnId="{7C548401-6AFF-4CD9-B6CC-260C1744F54D}">
      <dgm:prSet/>
      <dgm:spPr/>
      <dgm:t>
        <a:bodyPr/>
        <a:lstStyle/>
        <a:p>
          <a:endParaRPr lang="nl-NL"/>
        </a:p>
      </dgm:t>
    </dgm:pt>
    <dgm:pt modelId="{1218DF8F-CD08-47E6-9328-D8F46C0E81B8}" type="sibTrans" cxnId="{7C548401-6AFF-4CD9-B6CC-260C1744F54D}">
      <dgm:prSet/>
      <dgm:spPr/>
      <dgm:t>
        <a:bodyPr/>
        <a:lstStyle/>
        <a:p>
          <a:endParaRPr lang="nl-NL"/>
        </a:p>
      </dgm:t>
    </dgm:pt>
    <dgm:pt modelId="{23AE09AB-DDE3-431A-9256-9F29C0B62D50}">
      <dgm:prSet phldrT="[Tekst]" custT="1"/>
      <dgm:spPr/>
      <dgm:t>
        <a:bodyPr/>
        <a:lstStyle/>
        <a:p>
          <a:r>
            <a:rPr lang="nl-NL" sz="1800" b="1" i="0" dirty="0">
              <a:latin typeface="Raleway Light" pitchFamily="2" charset="0"/>
            </a:rPr>
            <a:t>Gelijke beloning </a:t>
          </a:r>
        </a:p>
      </dgm:t>
    </dgm:pt>
    <dgm:pt modelId="{20F7E832-6E86-4559-8AB7-5755B9ACFE99}" type="parTrans" cxnId="{E3D1AEA0-3E47-4512-83D4-BADEDFE2350D}">
      <dgm:prSet/>
      <dgm:spPr/>
      <dgm:t>
        <a:bodyPr/>
        <a:lstStyle/>
        <a:p>
          <a:endParaRPr lang="nl-NL"/>
        </a:p>
      </dgm:t>
    </dgm:pt>
    <dgm:pt modelId="{0FFEFA07-5759-410B-8AAF-0DA23FA88EDE}" type="sibTrans" cxnId="{E3D1AEA0-3E47-4512-83D4-BADEDFE2350D}">
      <dgm:prSet/>
      <dgm:spPr/>
      <dgm:t>
        <a:bodyPr/>
        <a:lstStyle/>
        <a:p>
          <a:endParaRPr lang="nl-NL"/>
        </a:p>
      </dgm:t>
    </dgm:pt>
    <dgm:pt modelId="{C10AE02B-9113-4500-9BC7-E93F2A59E744}">
      <dgm:prSet phldrT="[Tekst]" custT="1"/>
      <dgm:spPr/>
      <dgm:t>
        <a:bodyPr/>
        <a:lstStyle/>
        <a:p>
          <a:r>
            <a:rPr lang="nl-NL" sz="2400" dirty="0" err="1">
              <a:solidFill>
                <a:schemeClr val="tx1"/>
              </a:solidFill>
              <a:latin typeface="Raleway Light" pitchFamily="2" charset="0"/>
            </a:rPr>
            <a:t>Één</a:t>
          </a:r>
          <a:r>
            <a:rPr lang="nl-NL" sz="2400" dirty="0">
              <a:solidFill>
                <a:schemeClr val="tx1"/>
              </a:solidFill>
              <a:latin typeface="Raleway Light" pitchFamily="2" charset="0"/>
            </a:rPr>
            <a:t>-op-één toepassen wat de inlener doet</a:t>
          </a:r>
        </a:p>
      </dgm:t>
    </dgm:pt>
    <dgm:pt modelId="{F35004E7-5FF6-46C6-9E86-C116DAFA6F3C}" type="parTrans" cxnId="{69948AC9-4B09-4C84-8800-927431484C07}">
      <dgm:prSet/>
      <dgm:spPr/>
      <dgm:t>
        <a:bodyPr/>
        <a:lstStyle/>
        <a:p>
          <a:endParaRPr lang="nl-NL"/>
        </a:p>
      </dgm:t>
    </dgm:pt>
    <dgm:pt modelId="{A2791644-8DC7-4C7C-BE3B-AE5C153CEA77}" type="sibTrans" cxnId="{69948AC9-4B09-4C84-8800-927431484C07}">
      <dgm:prSet/>
      <dgm:spPr/>
      <dgm:t>
        <a:bodyPr/>
        <a:lstStyle/>
        <a:p>
          <a:endParaRPr lang="nl-NL"/>
        </a:p>
      </dgm:t>
    </dgm:pt>
    <dgm:pt modelId="{A26FDE48-508D-4D9A-83AF-4238FA5B409A}">
      <dgm:prSet phldrT="[Tekst]" custT="1"/>
      <dgm:spPr/>
      <dgm:t>
        <a:bodyPr/>
        <a:lstStyle/>
        <a:p>
          <a:r>
            <a:rPr lang="nl-NL" sz="2400" dirty="0">
              <a:latin typeface="Raleway Light" pitchFamily="2" charset="0"/>
            </a:rPr>
            <a:t>Geen issues met waardering </a:t>
          </a:r>
          <a:r>
            <a:rPr lang="nl-NL" sz="2400" dirty="0" err="1">
              <a:latin typeface="Raleway Light" pitchFamily="2" charset="0"/>
            </a:rPr>
            <a:t>gelijkwaardig-heid</a:t>
          </a:r>
          <a:endParaRPr lang="nl-NL" sz="2400" dirty="0">
            <a:latin typeface="Raleway Light" pitchFamily="2" charset="0"/>
          </a:endParaRPr>
        </a:p>
      </dgm:t>
    </dgm:pt>
    <dgm:pt modelId="{7D6505DC-C6D5-4693-9788-A6E16D9866DD}" type="parTrans" cxnId="{19510F47-5809-4790-83CA-4A4B9F6E671C}">
      <dgm:prSet/>
      <dgm:spPr/>
      <dgm:t>
        <a:bodyPr/>
        <a:lstStyle/>
        <a:p>
          <a:endParaRPr lang="nl-NL"/>
        </a:p>
      </dgm:t>
    </dgm:pt>
    <dgm:pt modelId="{FF683415-387C-4CD5-AC4B-3646E8897F0D}" type="sibTrans" cxnId="{19510F47-5809-4790-83CA-4A4B9F6E671C}">
      <dgm:prSet/>
      <dgm:spPr/>
      <dgm:t>
        <a:bodyPr/>
        <a:lstStyle/>
        <a:p>
          <a:endParaRPr lang="nl-NL"/>
        </a:p>
      </dgm:t>
    </dgm:pt>
    <dgm:pt modelId="{C0CDEA61-B8D5-4326-B6FF-D10E8762208C}" type="pres">
      <dgm:prSet presAssocID="{7885F200-0EC7-4EB0-8C71-2C55F5AAF675}" presName="list" presStyleCnt="0">
        <dgm:presLayoutVars>
          <dgm:dir/>
          <dgm:animLvl val="lvl"/>
        </dgm:presLayoutVars>
      </dgm:prSet>
      <dgm:spPr/>
    </dgm:pt>
    <dgm:pt modelId="{FF89A4C2-766B-4CCA-B909-1D859ABF0077}" type="pres">
      <dgm:prSet presAssocID="{D78D3B0C-A3DA-4A43-8B02-28F950F69F24}" presName="posSpace" presStyleCnt="0"/>
      <dgm:spPr/>
    </dgm:pt>
    <dgm:pt modelId="{29130DF5-E963-43F4-AAFA-919F3DF2E787}" type="pres">
      <dgm:prSet presAssocID="{D78D3B0C-A3DA-4A43-8B02-28F950F69F24}" presName="vertFlow" presStyleCnt="0"/>
      <dgm:spPr/>
    </dgm:pt>
    <dgm:pt modelId="{486604F6-FF95-4A9E-93A8-634DE4F0AB12}" type="pres">
      <dgm:prSet presAssocID="{D78D3B0C-A3DA-4A43-8B02-28F950F69F24}" presName="topSpace" presStyleCnt="0"/>
      <dgm:spPr/>
    </dgm:pt>
    <dgm:pt modelId="{7E64997D-CF75-4F2B-97D6-1E07B7B93A16}" type="pres">
      <dgm:prSet presAssocID="{D78D3B0C-A3DA-4A43-8B02-28F950F69F24}" presName="firstComp" presStyleCnt="0"/>
      <dgm:spPr/>
    </dgm:pt>
    <dgm:pt modelId="{4D9877F5-EA39-489F-B298-6B656C9B964C}" type="pres">
      <dgm:prSet presAssocID="{D78D3B0C-A3DA-4A43-8B02-28F950F69F24}" presName="firstChild" presStyleLbl="bgAccFollowNode1" presStyleIdx="0" presStyleCnt="4"/>
      <dgm:spPr/>
    </dgm:pt>
    <dgm:pt modelId="{C0ED2C21-01C1-445A-B220-DCC224D1CB06}" type="pres">
      <dgm:prSet presAssocID="{D78D3B0C-A3DA-4A43-8B02-28F950F69F24}" presName="firstChildTx" presStyleLbl="bgAccFollowNode1" presStyleIdx="0" presStyleCnt="4">
        <dgm:presLayoutVars>
          <dgm:bulletEnabled val="1"/>
        </dgm:presLayoutVars>
      </dgm:prSet>
      <dgm:spPr/>
    </dgm:pt>
    <dgm:pt modelId="{081ECFE0-00E4-492B-B257-F26E21B0D0CB}" type="pres">
      <dgm:prSet presAssocID="{3AB61E36-F070-480B-8261-983714B49F0C}" presName="comp" presStyleCnt="0"/>
      <dgm:spPr/>
    </dgm:pt>
    <dgm:pt modelId="{230DACBB-9615-4321-83DF-2342DFBB35E4}" type="pres">
      <dgm:prSet presAssocID="{3AB61E36-F070-480B-8261-983714B49F0C}" presName="child" presStyleLbl="bgAccFollowNode1" presStyleIdx="1" presStyleCnt="4"/>
      <dgm:spPr/>
    </dgm:pt>
    <dgm:pt modelId="{9C8F41B2-3C1E-4701-945A-F7D0D13E02E5}" type="pres">
      <dgm:prSet presAssocID="{3AB61E36-F070-480B-8261-983714B49F0C}" presName="childTx" presStyleLbl="bgAccFollowNode1" presStyleIdx="1" presStyleCnt="4">
        <dgm:presLayoutVars>
          <dgm:bulletEnabled val="1"/>
        </dgm:presLayoutVars>
      </dgm:prSet>
      <dgm:spPr/>
    </dgm:pt>
    <dgm:pt modelId="{50BB151D-6A4B-483F-AD4D-28F29745D9D5}" type="pres">
      <dgm:prSet presAssocID="{D78D3B0C-A3DA-4A43-8B02-28F950F69F24}" presName="negSpace" presStyleCnt="0"/>
      <dgm:spPr/>
    </dgm:pt>
    <dgm:pt modelId="{319EC6A3-67DB-4346-A0DC-55583FE3EE8C}" type="pres">
      <dgm:prSet presAssocID="{D78D3B0C-A3DA-4A43-8B02-28F950F69F24}" presName="circle" presStyleLbl="node1" presStyleIdx="0" presStyleCnt="2"/>
      <dgm:spPr/>
    </dgm:pt>
    <dgm:pt modelId="{821E5D9F-BEF4-4550-BA41-5BDDF6D1A465}" type="pres">
      <dgm:prSet presAssocID="{998DE5FF-067A-4665-9C58-7A8CC4EA8174}" presName="transSpace" presStyleCnt="0"/>
      <dgm:spPr/>
    </dgm:pt>
    <dgm:pt modelId="{458B1994-ED7B-402D-BDB6-7E0D9581C483}" type="pres">
      <dgm:prSet presAssocID="{23AE09AB-DDE3-431A-9256-9F29C0B62D50}" presName="posSpace" presStyleCnt="0"/>
      <dgm:spPr/>
    </dgm:pt>
    <dgm:pt modelId="{4ACE1269-A453-47AC-A301-99C443697FD5}" type="pres">
      <dgm:prSet presAssocID="{23AE09AB-DDE3-431A-9256-9F29C0B62D50}" presName="vertFlow" presStyleCnt="0"/>
      <dgm:spPr/>
    </dgm:pt>
    <dgm:pt modelId="{93C03F8B-FE31-4ACE-9F1C-82E62C59F310}" type="pres">
      <dgm:prSet presAssocID="{23AE09AB-DDE3-431A-9256-9F29C0B62D50}" presName="topSpace" presStyleCnt="0"/>
      <dgm:spPr/>
    </dgm:pt>
    <dgm:pt modelId="{00C848D2-BFE5-4E76-A3E8-4CE19E56B559}" type="pres">
      <dgm:prSet presAssocID="{23AE09AB-DDE3-431A-9256-9F29C0B62D50}" presName="firstComp" presStyleCnt="0"/>
      <dgm:spPr/>
    </dgm:pt>
    <dgm:pt modelId="{C8490DA1-1B08-45DE-AD05-736B67478C44}" type="pres">
      <dgm:prSet presAssocID="{23AE09AB-DDE3-431A-9256-9F29C0B62D50}" presName="firstChild" presStyleLbl="bgAccFollowNode1" presStyleIdx="2" presStyleCnt="4"/>
      <dgm:spPr/>
    </dgm:pt>
    <dgm:pt modelId="{5030A876-D830-419D-BFD3-EEF81417D907}" type="pres">
      <dgm:prSet presAssocID="{23AE09AB-DDE3-431A-9256-9F29C0B62D50}" presName="firstChildTx" presStyleLbl="bgAccFollowNode1" presStyleIdx="2" presStyleCnt="4">
        <dgm:presLayoutVars>
          <dgm:bulletEnabled val="1"/>
        </dgm:presLayoutVars>
      </dgm:prSet>
      <dgm:spPr/>
    </dgm:pt>
    <dgm:pt modelId="{6DC83A1A-9D72-4547-9BB2-AA2CB81E2648}" type="pres">
      <dgm:prSet presAssocID="{A26FDE48-508D-4D9A-83AF-4238FA5B409A}" presName="comp" presStyleCnt="0"/>
      <dgm:spPr/>
    </dgm:pt>
    <dgm:pt modelId="{265D6A73-74EB-45F5-A170-93A90228855B}" type="pres">
      <dgm:prSet presAssocID="{A26FDE48-508D-4D9A-83AF-4238FA5B409A}" presName="child" presStyleLbl="bgAccFollowNode1" presStyleIdx="3" presStyleCnt="4" custLinFactNeighborX="984" custLinFactNeighborY="921"/>
      <dgm:spPr/>
    </dgm:pt>
    <dgm:pt modelId="{2022BF79-FF7C-46DF-962F-68F15C0B52EA}" type="pres">
      <dgm:prSet presAssocID="{A26FDE48-508D-4D9A-83AF-4238FA5B409A}" presName="childTx" presStyleLbl="bgAccFollowNode1" presStyleIdx="3" presStyleCnt="4">
        <dgm:presLayoutVars>
          <dgm:bulletEnabled val="1"/>
        </dgm:presLayoutVars>
      </dgm:prSet>
      <dgm:spPr/>
    </dgm:pt>
    <dgm:pt modelId="{4F499D05-97F4-4A12-A099-8315B3E6C45B}" type="pres">
      <dgm:prSet presAssocID="{23AE09AB-DDE3-431A-9256-9F29C0B62D50}" presName="negSpace" presStyleCnt="0"/>
      <dgm:spPr/>
    </dgm:pt>
    <dgm:pt modelId="{99AA8452-B485-4265-8ED7-2F304F50FA80}" type="pres">
      <dgm:prSet presAssocID="{23AE09AB-DDE3-431A-9256-9F29C0B62D50}" presName="circle" presStyleLbl="node1" presStyleIdx="1" presStyleCnt="2"/>
      <dgm:spPr/>
    </dgm:pt>
  </dgm:ptLst>
  <dgm:cxnLst>
    <dgm:cxn modelId="{7C548401-6AFF-4CD9-B6CC-260C1744F54D}" srcId="{D78D3B0C-A3DA-4A43-8B02-28F950F69F24}" destId="{3AB61E36-F070-480B-8261-983714B49F0C}" srcOrd="1" destOrd="0" parTransId="{818A9690-EB56-4D0C-921B-45232612B383}" sibTransId="{1218DF8F-CD08-47E6-9328-D8F46C0E81B8}"/>
    <dgm:cxn modelId="{BA58630C-C8AE-4E52-9542-28B0530AA15A}" type="presOf" srcId="{3AB61E36-F070-480B-8261-983714B49F0C}" destId="{230DACBB-9615-4321-83DF-2342DFBB35E4}" srcOrd="0" destOrd="0" presId="urn:microsoft.com/office/officeart/2005/8/layout/hList9"/>
    <dgm:cxn modelId="{D68F6D27-F9EE-4C38-B18C-76258585A810}" srcId="{7885F200-0EC7-4EB0-8C71-2C55F5AAF675}" destId="{D78D3B0C-A3DA-4A43-8B02-28F950F69F24}" srcOrd="0" destOrd="0" parTransId="{FAB790CA-B148-4E43-84F9-6DABEEAD0B1B}" sibTransId="{998DE5FF-067A-4665-9C58-7A8CC4EA8174}"/>
    <dgm:cxn modelId="{CD8DCB35-0550-45F5-9EAB-8E904F009971}" type="presOf" srcId="{23AE09AB-DDE3-431A-9256-9F29C0B62D50}" destId="{99AA8452-B485-4265-8ED7-2F304F50FA80}" srcOrd="0" destOrd="0" presId="urn:microsoft.com/office/officeart/2005/8/layout/hList9"/>
    <dgm:cxn modelId="{FDEC1A3C-6097-4B95-BEC3-B429D96A9039}" type="presOf" srcId="{A26FDE48-508D-4D9A-83AF-4238FA5B409A}" destId="{2022BF79-FF7C-46DF-962F-68F15C0B52EA}" srcOrd="1" destOrd="0" presId="urn:microsoft.com/office/officeart/2005/8/layout/hList9"/>
    <dgm:cxn modelId="{19510F47-5809-4790-83CA-4A4B9F6E671C}" srcId="{23AE09AB-DDE3-431A-9256-9F29C0B62D50}" destId="{A26FDE48-508D-4D9A-83AF-4238FA5B409A}" srcOrd="1" destOrd="0" parTransId="{7D6505DC-C6D5-4693-9788-A6E16D9866DD}" sibTransId="{FF683415-387C-4CD5-AC4B-3646E8897F0D}"/>
    <dgm:cxn modelId="{473B8E6F-CE7F-4ABD-9EEC-E3032CC17448}" type="presOf" srcId="{C10AE02B-9113-4500-9BC7-E93F2A59E744}" destId="{C8490DA1-1B08-45DE-AD05-736B67478C44}" srcOrd="0" destOrd="0" presId="urn:microsoft.com/office/officeart/2005/8/layout/hList9"/>
    <dgm:cxn modelId="{69F8AA7B-2900-48CF-A957-4C51A95DCB66}" type="presOf" srcId="{7885F200-0EC7-4EB0-8C71-2C55F5AAF675}" destId="{C0CDEA61-B8D5-4326-B6FF-D10E8762208C}" srcOrd="0" destOrd="0" presId="urn:microsoft.com/office/officeart/2005/8/layout/hList9"/>
    <dgm:cxn modelId="{BCCB2C82-AEEC-4D33-A112-B8CD7B07EBF2}" type="presOf" srcId="{C10AE02B-9113-4500-9BC7-E93F2A59E744}" destId="{5030A876-D830-419D-BFD3-EEF81417D907}" srcOrd="1" destOrd="0" presId="urn:microsoft.com/office/officeart/2005/8/layout/hList9"/>
    <dgm:cxn modelId="{69CDAE83-1619-444D-AC0F-8CD0D8578C43}" srcId="{D78D3B0C-A3DA-4A43-8B02-28F950F69F24}" destId="{73F2581C-CC39-4CA9-99A0-3BBD43D060D8}" srcOrd="0" destOrd="0" parTransId="{ACD87AD8-08C4-4070-845D-F064B2C562FF}" sibTransId="{84233BB7-09EF-4343-A8CB-5E95216EBABD}"/>
    <dgm:cxn modelId="{3F8BD093-95B5-4615-AC11-4E16AF2F5E09}" type="presOf" srcId="{73F2581C-CC39-4CA9-99A0-3BBD43D060D8}" destId="{C0ED2C21-01C1-445A-B220-DCC224D1CB06}" srcOrd="1" destOrd="0" presId="urn:microsoft.com/office/officeart/2005/8/layout/hList9"/>
    <dgm:cxn modelId="{E3D1AEA0-3E47-4512-83D4-BADEDFE2350D}" srcId="{7885F200-0EC7-4EB0-8C71-2C55F5AAF675}" destId="{23AE09AB-DDE3-431A-9256-9F29C0B62D50}" srcOrd="1" destOrd="0" parTransId="{20F7E832-6E86-4559-8AB7-5755B9ACFE99}" sibTransId="{0FFEFA07-5759-410B-8AAF-0DA23FA88EDE}"/>
    <dgm:cxn modelId="{107DBBB1-A0FD-4CEA-8CA4-E9B754EA6D34}" type="presOf" srcId="{A26FDE48-508D-4D9A-83AF-4238FA5B409A}" destId="{265D6A73-74EB-45F5-A170-93A90228855B}" srcOrd="0" destOrd="0" presId="urn:microsoft.com/office/officeart/2005/8/layout/hList9"/>
    <dgm:cxn modelId="{5CF1CDBF-AFF4-45FF-8399-AF1071038966}" type="presOf" srcId="{D78D3B0C-A3DA-4A43-8B02-28F950F69F24}" destId="{319EC6A3-67DB-4346-A0DC-55583FE3EE8C}" srcOrd="0" destOrd="0" presId="urn:microsoft.com/office/officeart/2005/8/layout/hList9"/>
    <dgm:cxn modelId="{69948AC9-4B09-4C84-8800-927431484C07}" srcId="{23AE09AB-DDE3-431A-9256-9F29C0B62D50}" destId="{C10AE02B-9113-4500-9BC7-E93F2A59E744}" srcOrd="0" destOrd="0" parTransId="{F35004E7-5FF6-46C6-9E86-C116DAFA6F3C}" sibTransId="{A2791644-8DC7-4C7C-BE3B-AE5C153CEA77}"/>
    <dgm:cxn modelId="{953613CB-73FA-44CD-B1FA-AF292D809A28}" type="presOf" srcId="{3AB61E36-F070-480B-8261-983714B49F0C}" destId="{9C8F41B2-3C1E-4701-945A-F7D0D13E02E5}" srcOrd="1" destOrd="0" presId="urn:microsoft.com/office/officeart/2005/8/layout/hList9"/>
    <dgm:cxn modelId="{D5EB4DDB-1C1D-47F2-A67D-7361C0B12696}" type="presOf" srcId="{73F2581C-CC39-4CA9-99A0-3BBD43D060D8}" destId="{4D9877F5-EA39-489F-B298-6B656C9B964C}" srcOrd="0" destOrd="0" presId="urn:microsoft.com/office/officeart/2005/8/layout/hList9"/>
    <dgm:cxn modelId="{B77BAE61-A607-472B-81FB-4F3EABEB902C}" type="presParOf" srcId="{C0CDEA61-B8D5-4326-B6FF-D10E8762208C}" destId="{FF89A4C2-766B-4CCA-B909-1D859ABF0077}" srcOrd="0" destOrd="0" presId="urn:microsoft.com/office/officeart/2005/8/layout/hList9"/>
    <dgm:cxn modelId="{A5C5FC0B-B730-4A49-A5C4-BEED7396735E}" type="presParOf" srcId="{C0CDEA61-B8D5-4326-B6FF-D10E8762208C}" destId="{29130DF5-E963-43F4-AAFA-919F3DF2E787}" srcOrd="1" destOrd="0" presId="urn:microsoft.com/office/officeart/2005/8/layout/hList9"/>
    <dgm:cxn modelId="{34F099AB-5060-4027-8548-54BA9B46A02C}" type="presParOf" srcId="{29130DF5-E963-43F4-AAFA-919F3DF2E787}" destId="{486604F6-FF95-4A9E-93A8-634DE4F0AB12}" srcOrd="0" destOrd="0" presId="urn:microsoft.com/office/officeart/2005/8/layout/hList9"/>
    <dgm:cxn modelId="{75AA7CD6-7B3A-4166-9063-C955AEAF337F}" type="presParOf" srcId="{29130DF5-E963-43F4-AAFA-919F3DF2E787}" destId="{7E64997D-CF75-4F2B-97D6-1E07B7B93A16}" srcOrd="1" destOrd="0" presId="urn:microsoft.com/office/officeart/2005/8/layout/hList9"/>
    <dgm:cxn modelId="{3B9D40E3-6136-47F3-B37E-75158968CF69}" type="presParOf" srcId="{7E64997D-CF75-4F2B-97D6-1E07B7B93A16}" destId="{4D9877F5-EA39-489F-B298-6B656C9B964C}" srcOrd="0" destOrd="0" presId="urn:microsoft.com/office/officeart/2005/8/layout/hList9"/>
    <dgm:cxn modelId="{19B5229D-5C06-43A5-8621-3122C26A6D6C}" type="presParOf" srcId="{7E64997D-CF75-4F2B-97D6-1E07B7B93A16}" destId="{C0ED2C21-01C1-445A-B220-DCC224D1CB06}" srcOrd="1" destOrd="0" presId="urn:microsoft.com/office/officeart/2005/8/layout/hList9"/>
    <dgm:cxn modelId="{16108F8A-0F94-49C0-A121-7E43D444270E}" type="presParOf" srcId="{29130DF5-E963-43F4-AAFA-919F3DF2E787}" destId="{081ECFE0-00E4-492B-B257-F26E21B0D0CB}" srcOrd="2" destOrd="0" presId="urn:microsoft.com/office/officeart/2005/8/layout/hList9"/>
    <dgm:cxn modelId="{1275177C-F6A4-4692-B5A5-514D491B4CF3}" type="presParOf" srcId="{081ECFE0-00E4-492B-B257-F26E21B0D0CB}" destId="{230DACBB-9615-4321-83DF-2342DFBB35E4}" srcOrd="0" destOrd="0" presId="urn:microsoft.com/office/officeart/2005/8/layout/hList9"/>
    <dgm:cxn modelId="{2D99D121-03BA-4A12-8F2A-8C342756A9A0}" type="presParOf" srcId="{081ECFE0-00E4-492B-B257-F26E21B0D0CB}" destId="{9C8F41B2-3C1E-4701-945A-F7D0D13E02E5}" srcOrd="1" destOrd="0" presId="urn:microsoft.com/office/officeart/2005/8/layout/hList9"/>
    <dgm:cxn modelId="{B59EF3AD-1ED4-4EC5-B8E9-A1924AC49720}" type="presParOf" srcId="{C0CDEA61-B8D5-4326-B6FF-D10E8762208C}" destId="{50BB151D-6A4B-483F-AD4D-28F29745D9D5}" srcOrd="2" destOrd="0" presId="urn:microsoft.com/office/officeart/2005/8/layout/hList9"/>
    <dgm:cxn modelId="{5F0FDB4D-683C-4B06-B5F1-84AE96B47693}" type="presParOf" srcId="{C0CDEA61-B8D5-4326-B6FF-D10E8762208C}" destId="{319EC6A3-67DB-4346-A0DC-55583FE3EE8C}" srcOrd="3" destOrd="0" presId="urn:microsoft.com/office/officeart/2005/8/layout/hList9"/>
    <dgm:cxn modelId="{B1E21DC3-C266-4D1B-961B-E9E23294A4A3}" type="presParOf" srcId="{C0CDEA61-B8D5-4326-B6FF-D10E8762208C}" destId="{821E5D9F-BEF4-4550-BA41-5BDDF6D1A465}" srcOrd="4" destOrd="0" presId="urn:microsoft.com/office/officeart/2005/8/layout/hList9"/>
    <dgm:cxn modelId="{F5E9DB41-B086-4FBF-AFF5-36EF6C86A099}" type="presParOf" srcId="{C0CDEA61-B8D5-4326-B6FF-D10E8762208C}" destId="{458B1994-ED7B-402D-BDB6-7E0D9581C483}" srcOrd="5" destOrd="0" presId="urn:microsoft.com/office/officeart/2005/8/layout/hList9"/>
    <dgm:cxn modelId="{25F98C1D-066D-4A63-BB72-625BAE7E44F8}" type="presParOf" srcId="{C0CDEA61-B8D5-4326-B6FF-D10E8762208C}" destId="{4ACE1269-A453-47AC-A301-99C443697FD5}" srcOrd="6" destOrd="0" presId="urn:microsoft.com/office/officeart/2005/8/layout/hList9"/>
    <dgm:cxn modelId="{17BF330F-5BE0-426A-A890-6B4D8F631622}" type="presParOf" srcId="{4ACE1269-A453-47AC-A301-99C443697FD5}" destId="{93C03F8B-FE31-4ACE-9F1C-82E62C59F310}" srcOrd="0" destOrd="0" presId="urn:microsoft.com/office/officeart/2005/8/layout/hList9"/>
    <dgm:cxn modelId="{32B53783-6990-4A17-8A35-C5D5529B36DF}" type="presParOf" srcId="{4ACE1269-A453-47AC-A301-99C443697FD5}" destId="{00C848D2-BFE5-4E76-A3E8-4CE19E56B559}" srcOrd="1" destOrd="0" presId="urn:microsoft.com/office/officeart/2005/8/layout/hList9"/>
    <dgm:cxn modelId="{D100E805-0F3E-4EB3-B7EC-5EE8AAE43F14}" type="presParOf" srcId="{00C848D2-BFE5-4E76-A3E8-4CE19E56B559}" destId="{C8490DA1-1B08-45DE-AD05-736B67478C44}" srcOrd="0" destOrd="0" presId="urn:microsoft.com/office/officeart/2005/8/layout/hList9"/>
    <dgm:cxn modelId="{4588C334-B6DD-4448-8D4F-2646FA159A14}" type="presParOf" srcId="{00C848D2-BFE5-4E76-A3E8-4CE19E56B559}" destId="{5030A876-D830-419D-BFD3-EEF81417D907}" srcOrd="1" destOrd="0" presId="urn:microsoft.com/office/officeart/2005/8/layout/hList9"/>
    <dgm:cxn modelId="{E87C18DB-F5D6-4023-B941-18A2B4B39ADE}" type="presParOf" srcId="{4ACE1269-A453-47AC-A301-99C443697FD5}" destId="{6DC83A1A-9D72-4547-9BB2-AA2CB81E2648}" srcOrd="2" destOrd="0" presId="urn:microsoft.com/office/officeart/2005/8/layout/hList9"/>
    <dgm:cxn modelId="{FC8FF15C-6856-48F0-B2C9-AD44A15F5B44}" type="presParOf" srcId="{6DC83A1A-9D72-4547-9BB2-AA2CB81E2648}" destId="{265D6A73-74EB-45F5-A170-93A90228855B}" srcOrd="0" destOrd="0" presId="urn:microsoft.com/office/officeart/2005/8/layout/hList9"/>
    <dgm:cxn modelId="{750C61D4-80E1-4D97-A973-C88E03C940E4}" type="presParOf" srcId="{6DC83A1A-9D72-4547-9BB2-AA2CB81E2648}" destId="{2022BF79-FF7C-46DF-962F-68F15C0B52EA}" srcOrd="1" destOrd="0" presId="urn:microsoft.com/office/officeart/2005/8/layout/hList9"/>
    <dgm:cxn modelId="{91B0B7F5-8794-43F8-B6A5-C8603DE739EA}" type="presParOf" srcId="{C0CDEA61-B8D5-4326-B6FF-D10E8762208C}" destId="{4F499D05-97F4-4A12-A099-8315B3E6C45B}" srcOrd="7" destOrd="0" presId="urn:microsoft.com/office/officeart/2005/8/layout/hList9"/>
    <dgm:cxn modelId="{E8D13A7E-75B1-46DA-A96D-ACC392A35110}" type="presParOf" srcId="{C0CDEA61-B8D5-4326-B6FF-D10E8762208C}" destId="{99AA8452-B485-4265-8ED7-2F304F50FA80}"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AFF596-8423-4976-8565-11B8CC4E6288}" type="doc">
      <dgm:prSet loTypeId="urn:microsoft.com/office/officeart/2005/8/layout/process1" loCatId="process" qsTypeId="urn:microsoft.com/office/officeart/2005/8/quickstyle/simple1" qsCatId="simple" csTypeId="urn:microsoft.com/office/officeart/2005/8/colors/accent1_2" csCatId="accent1" phldr="1"/>
      <dgm:spPr/>
    </dgm:pt>
    <dgm:pt modelId="{9E5245ED-691E-41D9-9D1D-AE779E3B750D}">
      <dgm:prSet/>
      <dgm:spPr/>
      <dgm:t>
        <a:bodyPr/>
        <a:lstStyle/>
        <a:p>
          <a:r>
            <a:rPr lang="nl-NL" dirty="0">
              <a:solidFill>
                <a:schemeClr val="bg1"/>
              </a:solidFill>
            </a:rPr>
            <a:t>Het </a:t>
          </a:r>
          <a:r>
            <a:rPr lang="nl-NL" strike="noStrike" dirty="0">
              <a:solidFill>
                <a:schemeClr val="bg1"/>
              </a:solidFill>
            </a:rPr>
            <a:t>totaalpakket </a:t>
          </a:r>
          <a:r>
            <a:rPr lang="nl-NL" dirty="0">
              <a:solidFill>
                <a:schemeClr val="bg1"/>
              </a:solidFill>
            </a:rPr>
            <a:t>van essentiële </a:t>
          </a:r>
          <a:r>
            <a:rPr lang="nl-NL" dirty="0"/>
            <a:t>arbeidsvoorwaarden is gelijkwaardig</a:t>
          </a:r>
        </a:p>
      </dgm:t>
    </dgm:pt>
    <dgm:pt modelId="{E2C93261-31D2-42E7-8A06-235614A541D7}" type="parTrans" cxnId="{70E897E8-5C2A-4E98-8AFA-71DEA8C4E765}">
      <dgm:prSet/>
      <dgm:spPr/>
      <dgm:t>
        <a:bodyPr/>
        <a:lstStyle/>
        <a:p>
          <a:endParaRPr lang="nl-NL"/>
        </a:p>
      </dgm:t>
    </dgm:pt>
    <dgm:pt modelId="{C2283167-A045-4598-9556-34580B0534CA}" type="sibTrans" cxnId="{70E897E8-5C2A-4E98-8AFA-71DEA8C4E765}">
      <dgm:prSet/>
      <dgm:spPr/>
      <dgm:t>
        <a:bodyPr/>
        <a:lstStyle/>
        <a:p>
          <a:endParaRPr lang="nl-NL"/>
        </a:p>
      </dgm:t>
    </dgm:pt>
    <dgm:pt modelId="{F5605C4A-118B-47EC-BC12-87ACAED2F454}">
      <dgm:prSet/>
      <dgm:spPr/>
      <dgm:t>
        <a:bodyPr/>
        <a:lstStyle/>
        <a:p>
          <a:r>
            <a:rPr lang="nl-NL" dirty="0"/>
            <a:t>Het </a:t>
          </a:r>
          <a:r>
            <a:rPr lang="nl-NL" strike="noStrike" dirty="0">
              <a:solidFill>
                <a:schemeClr val="bg1"/>
              </a:solidFill>
            </a:rPr>
            <a:t>totaalpakket </a:t>
          </a:r>
          <a:r>
            <a:rPr lang="nl-NL" dirty="0"/>
            <a:t>van essentiële én niet-essentiële arbeidsvoorwaarden is gelijkwaardig</a:t>
          </a:r>
        </a:p>
      </dgm:t>
    </dgm:pt>
    <dgm:pt modelId="{7DC99B5C-04FC-450D-A715-E015517ABDD1}" type="parTrans" cxnId="{7DA9F482-5ADB-4960-985A-6E8149C6BF56}">
      <dgm:prSet/>
      <dgm:spPr/>
      <dgm:t>
        <a:bodyPr/>
        <a:lstStyle/>
        <a:p>
          <a:endParaRPr lang="nl-NL"/>
        </a:p>
      </dgm:t>
    </dgm:pt>
    <dgm:pt modelId="{80C347D2-2B14-47FF-87FE-337FEF04DE45}" type="sibTrans" cxnId="{7DA9F482-5ADB-4960-985A-6E8149C6BF56}">
      <dgm:prSet/>
      <dgm:spPr/>
      <dgm:t>
        <a:bodyPr/>
        <a:lstStyle/>
        <a:p>
          <a:endParaRPr lang="nl-NL"/>
        </a:p>
      </dgm:t>
    </dgm:pt>
    <dgm:pt modelId="{E1F3DC76-A3BC-4429-A2C6-C43573C5AC6F}" type="pres">
      <dgm:prSet presAssocID="{34AFF596-8423-4976-8565-11B8CC4E6288}" presName="Name0" presStyleCnt="0">
        <dgm:presLayoutVars>
          <dgm:dir/>
          <dgm:resizeHandles val="exact"/>
        </dgm:presLayoutVars>
      </dgm:prSet>
      <dgm:spPr/>
    </dgm:pt>
    <dgm:pt modelId="{7B8F1B6B-DF6B-4158-AFC9-8E8EA3563765}" type="pres">
      <dgm:prSet presAssocID="{9E5245ED-691E-41D9-9D1D-AE779E3B750D}" presName="node" presStyleLbl="node1" presStyleIdx="0" presStyleCnt="2">
        <dgm:presLayoutVars>
          <dgm:bulletEnabled val="1"/>
        </dgm:presLayoutVars>
      </dgm:prSet>
      <dgm:spPr/>
    </dgm:pt>
    <dgm:pt modelId="{0CBB29B4-25C3-416E-BE42-A64B3C66526D}" type="pres">
      <dgm:prSet presAssocID="{C2283167-A045-4598-9556-34580B0534CA}" presName="sibTrans" presStyleLbl="sibTrans2D1" presStyleIdx="0" presStyleCnt="1" custScaleX="116243" custScaleY="110806"/>
      <dgm:spPr/>
    </dgm:pt>
    <dgm:pt modelId="{406A6BAD-0058-4F40-ADE5-DFFEF616CDAC}" type="pres">
      <dgm:prSet presAssocID="{C2283167-A045-4598-9556-34580B0534CA}" presName="connectorText" presStyleLbl="sibTrans2D1" presStyleIdx="0" presStyleCnt="1"/>
      <dgm:spPr/>
    </dgm:pt>
    <dgm:pt modelId="{6E0C0D98-1D90-476E-94C6-B7C37E4827E8}" type="pres">
      <dgm:prSet presAssocID="{F5605C4A-118B-47EC-BC12-87ACAED2F454}" presName="node" presStyleLbl="node1" presStyleIdx="1" presStyleCnt="2">
        <dgm:presLayoutVars>
          <dgm:bulletEnabled val="1"/>
        </dgm:presLayoutVars>
      </dgm:prSet>
      <dgm:spPr/>
    </dgm:pt>
  </dgm:ptLst>
  <dgm:cxnLst>
    <dgm:cxn modelId="{371B8C3A-F251-431F-BEBF-8AD07A1E0EEC}" type="presOf" srcId="{34AFF596-8423-4976-8565-11B8CC4E6288}" destId="{E1F3DC76-A3BC-4429-A2C6-C43573C5AC6F}" srcOrd="0" destOrd="0" presId="urn:microsoft.com/office/officeart/2005/8/layout/process1"/>
    <dgm:cxn modelId="{F9BB5D69-55D6-4013-899E-DB59B3B70229}" type="presOf" srcId="{F5605C4A-118B-47EC-BC12-87ACAED2F454}" destId="{6E0C0D98-1D90-476E-94C6-B7C37E4827E8}" srcOrd="0" destOrd="0" presId="urn:microsoft.com/office/officeart/2005/8/layout/process1"/>
    <dgm:cxn modelId="{7DA9F482-5ADB-4960-985A-6E8149C6BF56}" srcId="{34AFF596-8423-4976-8565-11B8CC4E6288}" destId="{F5605C4A-118B-47EC-BC12-87ACAED2F454}" srcOrd="1" destOrd="0" parTransId="{7DC99B5C-04FC-450D-A715-E015517ABDD1}" sibTransId="{80C347D2-2B14-47FF-87FE-337FEF04DE45}"/>
    <dgm:cxn modelId="{70CA7098-21BA-4F76-99FA-A6AD6996B9B8}" type="presOf" srcId="{C2283167-A045-4598-9556-34580B0534CA}" destId="{0CBB29B4-25C3-416E-BE42-A64B3C66526D}" srcOrd="0" destOrd="0" presId="urn:microsoft.com/office/officeart/2005/8/layout/process1"/>
    <dgm:cxn modelId="{98F127BF-6739-4DD6-AFAE-C4F4D4CF5A05}" type="presOf" srcId="{C2283167-A045-4598-9556-34580B0534CA}" destId="{406A6BAD-0058-4F40-ADE5-DFFEF616CDAC}" srcOrd="1" destOrd="0" presId="urn:microsoft.com/office/officeart/2005/8/layout/process1"/>
    <dgm:cxn modelId="{70E897E8-5C2A-4E98-8AFA-71DEA8C4E765}" srcId="{34AFF596-8423-4976-8565-11B8CC4E6288}" destId="{9E5245ED-691E-41D9-9D1D-AE779E3B750D}" srcOrd="0" destOrd="0" parTransId="{E2C93261-31D2-42E7-8A06-235614A541D7}" sibTransId="{C2283167-A045-4598-9556-34580B0534CA}"/>
    <dgm:cxn modelId="{01FE3EFB-F5A7-4B61-8BCC-1F1DCBE8B04E}" type="presOf" srcId="{9E5245ED-691E-41D9-9D1D-AE779E3B750D}" destId="{7B8F1B6B-DF6B-4158-AFC9-8E8EA3563765}" srcOrd="0" destOrd="0" presId="urn:microsoft.com/office/officeart/2005/8/layout/process1"/>
    <dgm:cxn modelId="{131610DE-DC4D-47CD-984F-428A67FF3D69}" type="presParOf" srcId="{E1F3DC76-A3BC-4429-A2C6-C43573C5AC6F}" destId="{7B8F1B6B-DF6B-4158-AFC9-8E8EA3563765}" srcOrd="0" destOrd="0" presId="urn:microsoft.com/office/officeart/2005/8/layout/process1"/>
    <dgm:cxn modelId="{6151A87D-0C20-466F-9B57-5A3F6A36FCF6}" type="presParOf" srcId="{E1F3DC76-A3BC-4429-A2C6-C43573C5AC6F}" destId="{0CBB29B4-25C3-416E-BE42-A64B3C66526D}" srcOrd="1" destOrd="0" presId="urn:microsoft.com/office/officeart/2005/8/layout/process1"/>
    <dgm:cxn modelId="{4CC985DE-3D58-4F62-9408-79BF84F66039}" type="presParOf" srcId="{0CBB29B4-25C3-416E-BE42-A64B3C66526D}" destId="{406A6BAD-0058-4F40-ADE5-DFFEF616CDAC}" srcOrd="0" destOrd="0" presId="urn:microsoft.com/office/officeart/2005/8/layout/process1"/>
    <dgm:cxn modelId="{CA3BC98E-98E7-43CA-9807-A6764A40E132}" type="presParOf" srcId="{E1F3DC76-A3BC-4429-A2C6-C43573C5AC6F}" destId="{6E0C0D98-1D90-476E-94C6-B7C37E4827E8}"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06AE45-4DB4-423A-BC77-FD0EFA7459A8}">
      <dsp:nvSpPr>
        <dsp:cNvPr id="0" name=""/>
        <dsp:cNvSpPr/>
      </dsp:nvSpPr>
      <dsp:spPr>
        <a:xfrm rot="5400000">
          <a:off x="553971" y="1116936"/>
          <a:ext cx="1663594" cy="2768183"/>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854756-7385-4378-A18A-167EA73797C0}">
      <dsp:nvSpPr>
        <dsp:cNvPr id="0" name=""/>
        <dsp:cNvSpPr/>
      </dsp:nvSpPr>
      <dsp:spPr>
        <a:xfrm>
          <a:off x="276301" y="1977105"/>
          <a:ext cx="2747195" cy="2190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dirty="0">
              <a:latin typeface="Raleway Light" pitchFamily="2" charset="0"/>
            </a:rPr>
            <a:t>Schriftelijk (mag ook elektronisch) uitvragen en verstrekken van correcte en volledige informatie  arbeidsvoorwaarden (wijzerbelonen.nl)</a:t>
          </a:r>
        </a:p>
      </dsp:txBody>
      <dsp:txXfrm>
        <a:off x="276301" y="1977105"/>
        <a:ext cx="2747195" cy="2190635"/>
      </dsp:txXfrm>
    </dsp:sp>
    <dsp:sp modelId="{26464CB4-A413-4630-BE0B-70135F3D2B99}">
      <dsp:nvSpPr>
        <dsp:cNvPr id="0" name=""/>
        <dsp:cNvSpPr/>
      </dsp:nvSpPr>
      <dsp:spPr>
        <a:xfrm>
          <a:off x="2303873" y="913139"/>
          <a:ext cx="471534" cy="471534"/>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578FAD-053E-494C-BB2C-03360FD49330}">
      <dsp:nvSpPr>
        <dsp:cNvPr id="0" name=""/>
        <dsp:cNvSpPr/>
      </dsp:nvSpPr>
      <dsp:spPr>
        <a:xfrm rot="5400000">
          <a:off x="3737429" y="359878"/>
          <a:ext cx="1663594" cy="2768183"/>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3661EC-02FC-48C0-B9C5-5E3ABDC1E1B3}">
      <dsp:nvSpPr>
        <dsp:cNvPr id="0" name=""/>
        <dsp:cNvSpPr/>
      </dsp:nvSpPr>
      <dsp:spPr>
        <a:xfrm>
          <a:off x="3459733" y="1186969"/>
          <a:ext cx="2499131" cy="2190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dirty="0">
              <a:latin typeface="Raleway Light" pitchFamily="2" charset="0"/>
            </a:rPr>
            <a:t>Keuze gelijkwaardige of gelijke beloning</a:t>
          </a:r>
        </a:p>
      </dsp:txBody>
      <dsp:txXfrm>
        <a:off x="3459733" y="1186969"/>
        <a:ext cx="2499131" cy="2190635"/>
      </dsp:txXfrm>
    </dsp:sp>
    <dsp:sp modelId="{3364598D-A54F-49F3-A318-86D99CD7EE23}">
      <dsp:nvSpPr>
        <dsp:cNvPr id="0" name=""/>
        <dsp:cNvSpPr/>
      </dsp:nvSpPr>
      <dsp:spPr>
        <a:xfrm>
          <a:off x="5487331" y="156081"/>
          <a:ext cx="471534" cy="471534"/>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586000-2A97-4031-8C23-DAA5AACF8748}">
      <dsp:nvSpPr>
        <dsp:cNvPr id="0" name=""/>
        <dsp:cNvSpPr/>
      </dsp:nvSpPr>
      <dsp:spPr>
        <a:xfrm rot="5400000">
          <a:off x="6920886" y="-397179"/>
          <a:ext cx="1663594" cy="2768183"/>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E87849-F07A-49DA-8899-FD2B7F3BFA48}">
      <dsp:nvSpPr>
        <dsp:cNvPr id="0" name=""/>
        <dsp:cNvSpPr/>
      </dsp:nvSpPr>
      <dsp:spPr>
        <a:xfrm>
          <a:off x="6643191" y="429911"/>
          <a:ext cx="2499131" cy="2190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dirty="0">
              <a:latin typeface="Raleway Light" pitchFamily="2" charset="0"/>
            </a:rPr>
            <a:t>Schriftelijke (mag ook elektronische) bevestiging aan de uitzendkracht</a:t>
          </a:r>
        </a:p>
      </dsp:txBody>
      <dsp:txXfrm>
        <a:off x="6643191" y="429911"/>
        <a:ext cx="2499131" cy="21906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9877F5-EA39-489F-B298-6B656C9B964C}">
      <dsp:nvSpPr>
        <dsp:cNvPr id="0" name=""/>
        <dsp:cNvSpPr/>
      </dsp:nvSpPr>
      <dsp:spPr>
        <a:xfrm>
          <a:off x="1464936" y="836946"/>
          <a:ext cx="2743539" cy="1829940"/>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nl-NL" sz="2400" b="0" kern="1200" dirty="0">
              <a:latin typeface="Raleway Light" pitchFamily="2" charset="0"/>
            </a:rPr>
            <a:t>Maatwerk</a:t>
          </a:r>
        </a:p>
        <a:p>
          <a:pPr marL="0" lvl="0" indent="0" algn="l" defTabSz="1066800">
            <a:lnSpc>
              <a:spcPct val="90000"/>
            </a:lnSpc>
            <a:spcBef>
              <a:spcPct val="0"/>
            </a:spcBef>
            <a:spcAft>
              <a:spcPct val="35000"/>
            </a:spcAft>
            <a:buNone/>
          </a:pPr>
          <a:endParaRPr lang="nl-NL" sz="2800" b="0" kern="1200" dirty="0">
            <a:latin typeface="Raleway Light" pitchFamily="2" charset="0"/>
          </a:endParaRPr>
        </a:p>
        <a:p>
          <a:pPr marL="0" lvl="0" indent="0" algn="l" defTabSz="1066800">
            <a:lnSpc>
              <a:spcPct val="90000"/>
            </a:lnSpc>
            <a:spcBef>
              <a:spcPct val="0"/>
            </a:spcBef>
            <a:spcAft>
              <a:spcPct val="35000"/>
            </a:spcAft>
            <a:buNone/>
          </a:pPr>
          <a:r>
            <a:rPr lang="nl-NL" sz="2800" b="0" kern="1200" dirty="0">
              <a:latin typeface="Raleway Light" pitchFamily="2" charset="0"/>
            </a:rPr>
            <a:t> </a:t>
          </a:r>
        </a:p>
      </dsp:txBody>
      <dsp:txXfrm>
        <a:off x="1903902" y="836946"/>
        <a:ext cx="2304572" cy="1829940"/>
      </dsp:txXfrm>
    </dsp:sp>
    <dsp:sp modelId="{230DACBB-9615-4321-83DF-2342DFBB35E4}">
      <dsp:nvSpPr>
        <dsp:cNvPr id="0" name=""/>
        <dsp:cNvSpPr/>
      </dsp:nvSpPr>
      <dsp:spPr>
        <a:xfrm>
          <a:off x="1464936" y="2666887"/>
          <a:ext cx="2743539" cy="1829940"/>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nl-NL" sz="2400" kern="1200" dirty="0">
              <a:latin typeface="Raleway Light" pitchFamily="2" charset="0"/>
            </a:rPr>
            <a:t>Eigen regeling</a:t>
          </a:r>
        </a:p>
        <a:p>
          <a:pPr marL="0" lvl="0" indent="0" algn="l" defTabSz="1066800">
            <a:lnSpc>
              <a:spcPct val="90000"/>
            </a:lnSpc>
            <a:spcBef>
              <a:spcPct val="0"/>
            </a:spcBef>
            <a:spcAft>
              <a:spcPct val="35000"/>
            </a:spcAft>
            <a:buNone/>
          </a:pPr>
          <a:endParaRPr lang="nl-NL" sz="2800" kern="1200" dirty="0">
            <a:latin typeface="Raleway Light" pitchFamily="2" charset="0"/>
          </a:endParaRPr>
        </a:p>
        <a:p>
          <a:pPr marL="0" lvl="0" indent="0" algn="l" defTabSz="1066800">
            <a:lnSpc>
              <a:spcPct val="90000"/>
            </a:lnSpc>
            <a:spcBef>
              <a:spcPct val="0"/>
            </a:spcBef>
            <a:spcAft>
              <a:spcPct val="35000"/>
            </a:spcAft>
            <a:buNone/>
          </a:pPr>
          <a:r>
            <a:rPr lang="nl-NL" sz="2800" kern="1200" dirty="0">
              <a:latin typeface="Raleway Light" pitchFamily="2" charset="0"/>
            </a:rPr>
            <a:t> </a:t>
          </a:r>
        </a:p>
      </dsp:txBody>
      <dsp:txXfrm>
        <a:off x="1903902" y="2666887"/>
        <a:ext cx="2304572" cy="1829940"/>
      </dsp:txXfrm>
    </dsp:sp>
    <dsp:sp modelId="{319EC6A3-67DB-4346-A0DC-55583FE3EE8C}">
      <dsp:nvSpPr>
        <dsp:cNvPr id="0" name=""/>
        <dsp:cNvSpPr/>
      </dsp:nvSpPr>
      <dsp:spPr>
        <a:xfrm>
          <a:off x="1715" y="105336"/>
          <a:ext cx="1829026" cy="1829026"/>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nl-NL" sz="1500" b="1" kern="1200" dirty="0">
              <a:latin typeface="Raleway Light" pitchFamily="2" charset="0"/>
            </a:rPr>
            <a:t>Gelijkwaardige beloning </a:t>
          </a:r>
        </a:p>
      </dsp:txBody>
      <dsp:txXfrm>
        <a:off x="269570" y="373191"/>
        <a:ext cx="1293316" cy="1293316"/>
      </dsp:txXfrm>
    </dsp:sp>
    <dsp:sp modelId="{C8490DA1-1B08-45DE-AD05-736B67478C44}">
      <dsp:nvSpPr>
        <dsp:cNvPr id="0" name=""/>
        <dsp:cNvSpPr/>
      </dsp:nvSpPr>
      <dsp:spPr>
        <a:xfrm>
          <a:off x="6037501" y="836946"/>
          <a:ext cx="2743539" cy="1829940"/>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nl-NL" sz="2400" kern="1200" dirty="0" err="1">
              <a:solidFill>
                <a:schemeClr val="tx1"/>
              </a:solidFill>
              <a:latin typeface="Raleway Light" pitchFamily="2" charset="0"/>
            </a:rPr>
            <a:t>Één</a:t>
          </a:r>
          <a:r>
            <a:rPr lang="nl-NL" sz="2400" kern="1200" dirty="0">
              <a:solidFill>
                <a:schemeClr val="tx1"/>
              </a:solidFill>
              <a:latin typeface="Raleway Light" pitchFamily="2" charset="0"/>
            </a:rPr>
            <a:t>-op-één toepassen wat de inlener doet</a:t>
          </a:r>
        </a:p>
      </dsp:txBody>
      <dsp:txXfrm>
        <a:off x="6476467" y="836946"/>
        <a:ext cx="2304572" cy="1829940"/>
      </dsp:txXfrm>
    </dsp:sp>
    <dsp:sp modelId="{265D6A73-74EB-45F5-A170-93A90228855B}">
      <dsp:nvSpPr>
        <dsp:cNvPr id="0" name=""/>
        <dsp:cNvSpPr/>
      </dsp:nvSpPr>
      <dsp:spPr>
        <a:xfrm>
          <a:off x="6039216" y="2683740"/>
          <a:ext cx="2743539" cy="1829940"/>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nl-NL" sz="2400" kern="1200" dirty="0">
              <a:latin typeface="Raleway Light" pitchFamily="2" charset="0"/>
            </a:rPr>
            <a:t>Geen issues met waardering </a:t>
          </a:r>
          <a:r>
            <a:rPr lang="nl-NL" sz="2400" kern="1200" dirty="0" err="1">
              <a:latin typeface="Raleway Light" pitchFamily="2" charset="0"/>
            </a:rPr>
            <a:t>gelijkwaardig-heid</a:t>
          </a:r>
          <a:endParaRPr lang="nl-NL" sz="2400" kern="1200" dirty="0">
            <a:latin typeface="Raleway Light" pitchFamily="2" charset="0"/>
          </a:endParaRPr>
        </a:p>
      </dsp:txBody>
      <dsp:txXfrm>
        <a:off x="6478183" y="2683740"/>
        <a:ext cx="2304572" cy="1829940"/>
      </dsp:txXfrm>
    </dsp:sp>
    <dsp:sp modelId="{99AA8452-B485-4265-8ED7-2F304F50FA80}">
      <dsp:nvSpPr>
        <dsp:cNvPr id="0" name=""/>
        <dsp:cNvSpPr/>
      </dsp:nvSpPr>
      <dsp:spPr>
        <a:xfrm>
          <a:off x="4574280" y="105336"/>
          <a:ext cx="1829026" cy="1829026"/>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nl-NL" sz="1800" b="1" i="0" kern="1200" dirty="0">
              <a:latin typeface="Raleway Light" pitchFamily="2" charset="0"/>
            </a:rPr>
            <a:t>Gelijke beloning </a:t>
          </a:r>
        </a:p>
      </dsp:txBody>
      <dsp:txXfrm>
        <a:off x="4842135" y="373191"/>
        <a:ext cx="1293316" cy="12933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8F1B6B-DF6B-4158-AFC9-8E8EA3563765}">
      <dsp:nvSpPr>
        <dsp:cNvPr id="0" name=""/>
        <dsp:cNvSpPr/>
      </dsp:nvSpPr>
      <dsp:spPr>
        <a:xfrm>
          <a:off x="1607" y="1037039"/>
          <a:ext cx="3427660" cy="20565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nl-NL" sz="2500" kern="1200" dirty="0">
              <a:solidFill>
                <a:schemeClr val="bg1"/>
              </a:solidFill>
            </a:rPr>
            <a:t>Het </a:t>
          </a:r>
          <a:r>
            <a:rPr lang="nl-NL" sz="2500" strike="noStrike" kern="1200" dirty="0">
              <a:solidFill>
                <a:schemeClr val="bg1"/>
              </a:solidFill>
            </a:rPr>
            <a:t>totaalpakket </a:t>
          </a:r>
          <a:r>
            <a:rPr lang="nl-NL" sz="2500" kern="1200" dirty="0">
              <a:solidFill>
                <a:schemeClr val="bg1"/>
              </a:solidFill>
            </a:rPr>
            <a:t>van essentiële </a:t>
          </a:r>
          <a:r>
            <a:rPr lang="nl-NL" sz="2500" kern="1200" dirty="0"/>
            <a:t>arbeidsvoorwaarden is gelijkwaardig</a:t>
          </a:r>
        </a:p>
      </dsp:txBody>
      <dsp:txXfrm>
        <a:off x="61843" y="1097275"/>
        <a:ext cx="3307188" cy="1936124"/>
      </dsp:txXfrm>
    </dsp:sp>
    <dsp:sp modelId="{0CBB29B4-25C3-416E-BE42-A64B3C66526D}">
      <dsp:nvSpPr>
        <dsp:cNvPr id="0" name=""/>
        <dsp:cNvSpPr/>
      </dsp:nvSpPr>
      <dsp:spPr>
        <a:xfrm>
          <a:off x="3713017" y="1594378"/>
          <a:ext cx="844696" cy="9419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nl-NL" sz="2000" kern="1200"/>
        </a:p>
      </dsp:txBody>
      <dsp:txXfrm>
        <a:off x="3713017" y="1782761"/>
        <a:ext cx="591287" cy="565151"/>
      </dsp:txXfrm>
    </dsp:sp>
    <dsp:sp modelId="{6E0C0D98-1D90-476E-94C6-B7C37E4827E8}">
      <dsp:nvSpPr>
        <dsp:cNvPr id="0" name=""/>
        <dsp:cNvSpPr/>
      </dsp:nvSpPr>
      <dsp:spPr>
        <a:xfrm>
          <a:off x="4800332" y="1037039"/>
          <a:ext cx="3427660" cy="20565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nl-NL" sz="2500" kern="1200" dirty="0"/>
            <a:t>Het </a:t>
          </a:r>
          <a:r>
            <a:rPr lang="nl-NL" sz="2500" strike="noStrike" kern="1200" dirty="0">
              <a:solidFill>
                <a:schemeClr val="bg1"/>
              </a:solidFill>
            </a:rPr>
            <a:t>totaalpakket </a:t>
          </a:r>
          <a:r>
            <a:rPr lang="nl-NL" sz="2500" kern="1200" dirty="0"/>
            <a:t>van essentiële én niet-essentiële arbeidsvoorwaarden is gelijkwaardig</a:t>
          </a:r>
        </a:p>
      </dsp:txBody>
      <dsp:txXfrm>
        <a:off x="4860568" y="1097275"/>
        <a:ext cx="3307188" cy="1936124"/>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07BD1CC3-E336-4EAF-84DC-91FBFD80DA17}" type="datetimeFigureOut">
              <a:rPr lang="nl-NL" smtClean="0"/>
              <a:pPr/>
              <a:t>2-9-2025</a:t>
            </a:fld>
            <a:endParaRPr lang="nl-NL"/>
          </a:p>
        </p:txBody>
      </p:sp>
      <p:sp>
        <p:nvSpPr>
          <p:cNvPr id="4" name="Tijdelijke aanduiding voor voettekst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8563534D-B653-41B0-9231-86BF76A48016}" type="slidenum">
              <a:rPr lang="nl-NL" smtClean="0"/>
              <a:pPr/>
              <a:t>‹nr.›</a:t>
            </a:fld>
            <a:endParaRPr lang="nl-NL"/>
          </a:p>
        </p:txBody>
      </p:sp>
    </p:spTree>
    <p:extLst>
      <p:ext uri="{BB962C8B-B14F-4D97-AF65-F5344CB8AC3E}">
        <p14:creationId xmlns:p14="http://schemas.microsoft.com/office/powerpoint/2010/main" val="27809691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18F859D9-8092-454A-8BBF-DF67A0B4721D}" type="datetimeFigureOut">
              <a:rPr lang="nl-NL" smtClean="0"/>
              <a:pPr/>
              <a:t>2-9-2025</a:t>
            </a:fld>
            <a:endParaRPr lang="nl-NL"/>
          </a:p>
        </p:txBody>
      </p:sp>
      <p:sp>
        <p:nvSpPr>
          <p:cNvPr id="4" name="Tijdelijke aanduiding voor dia-afbeelding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450" y="4716463"/>
            <a:ext cx="5438775" cy="4467225"/>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B10B9948-7B40-462D-989F-2FA4759F5186}" type="slidenum">
              <a:rPr lang="nl-NL" smtClean="0"/>
              <a:pPr/>
              <a:t>‹nr.›</a:t>
            </a:fld>
            <a:endParaRPr lang="nl-NL"/>
          </a:p>
        </p:txBody>
      </p:sp>
    </p:spTree>
    <p:extLst>
      <p:ext uri="{BB962C8B-B14F-4D97-AF65-F5344CB8AC3E}">
        <p14:creationId xmlns:p14="http://schemas.microsoft.com/office/powerpoint/2010/main" val="2772268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10B9948-7B40-462D-989F-2FA4759F5186}" type="slidenum">
              <a:rPr lang="nl-NL" smtClean="0"/>
              <a:pPr/>
              <a:t>1</a:t>
            </a:fld>
            <a:endParaRPr lang="nl-NL"/>
          </a:p>
        </p:txBody>
      </p:sp>
    </p:spTree>
    <p:extLst>
      <p:ext uri="{BB962C8B-B14F-4D97-AF65-F5344CB8AC3E}">
        <p14:creationId xmlns:p14="http://schemas.microsoft.com/office/powerpoint/2010/main" val="790006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2E20D-FE2B-C92D-25AB-3DD14FB4712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05F4E00-CE1A-71C1-0D83-5BB7FCE7127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EEC8E81-AC57-E7E5-DD26-9BAF26039DCA}"/>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BA19EFD6-7003-D369-D4E1-347C7D1C2C17}"/>
              </a:ext>
            </a:extLst>
          </p:cNvPr>
          <p:cNvSpPr>
            <a:spLocks noGrp="1"/>
          </p:cNvSpPr>
          <p:nvPr>
            <p:ph type="sldNum" sz="quarter" idx="5"/>
          </p:nvPr>
        </p:nvSpPr>
        <p:spPr/>
        <p:txBody>
          <a:bodyPr/>
          <a:lstStyle/>
          <a:p>
            <a:fld id="{B10B9948-7B40-462D-989F-2FA4759F5186}" type="slidenum">
              <a:rPr lang="nl-NL" smtClean="0"/>
              <a:pPr/>
              <a:t>3</a:t>
            </a:fld>
            <a:endParaRPr lang="nl-NL"/>
          </a:p>
        </p:txBody>
      </p:sp>
    </p:spTree>
    <p:extLst>
      <p:ext uri="{BB962C8B-B14F-4D97-AF65-F5344CB8AC3E}">
        <p14:creationId xmlns:p14="http://schemas.microsoft.com/office/powerpoint/2010/main" val="608406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10B9948-7B40-462D-989F-2FA4759F5186}" type="slidenum">
              <a:rPr lang="nl-NL" smtClean="0"/>
              <a:pPr/>
              <a:t>16</a:t>
            </a:fld>
            <a:endParaRPr lang="nl-NL"/>
          </a:p>
        </p:txBody>
      </p:sp>
    </p:spTree>
    <p:extLst>
      <p:ext uri="{BB962C8B-B14F-4D97-AF65-F5344CB8AC3E}">
        <p14:creationId xmlns:p14="http://schemas.microsoft.com/office/powerpoint/2010/main" val="2734914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10B9948-7B40-462D-989F-2FA4759F5186}" type="slidenum">
              <a:rPr lang="nl-NL" smtClean="0"/>
              <a:pPr/>
              <a:t>18</a:t>
            </a:fld>
            <a:endParaRPr lang="nl-NL"/>
          </a:p>
        </p:txBody>
      </p:sp>
    </p:spTree>
    <p:extLst>
      <p:ext uri="{BB962C8B-B14F-4D97-AF65-F5344CB8AC3E}">
        <p14:creationId xmlns:p14="http://schemas.microsoft.com/office/powerpoint/2010/main" val="2713151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10B9948-7B40-462D-989F-2FA4759F5186}" type="slidenum">
              <a:rPr lang="nl-NL" smtClean="0">
                <a:solidFill>
                  <a:prstClr val="black"/>
                </a:solidFill>
              </a:rPr>
              <a:pPr/>
              <a:t>29</a:t>
            </a:fld>
            <a:endParaRPr lang="nl-NL">
              <a:solidFill>
                <a:prstClr val="black"/>
              </a:solidFill>
            </a:endParaRPr>
          </a:p>
        </p:txBody>
      </p:sp>
    </p:spTree>
    <p:extLst>
      <p:ext uri="{BB962C8B-B14F-4D97-AF65-F5344CB8AC3E}">
        <p14:creationId xmlns:p14="http://schemas.microsoft.com/office/powerpoint/2010/main" val="2356556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10B9948-7B40-462D-989F-2FA4759F5186}" type="slidenum">
              <a:rPr lang="nl-NL" smtClean="0">
                <a:solidFill>
                  <a:prstClr val="black"/>
                </a:solidFill>
              </a:rPr>
              <a:pPr/>
              <a:t>30</a:t>
            </a:fld>
            <a:endParaRPr lang="nl-NL">
              <a:solidFill>
                <a:prstClr val="black"/>
              </a:solidFill>
            </a:endParaRPr>
          </a:p>
        </p:txBody>
      </p:sp>
    </p:spTree>
    <p:extLst>
      <p:ext uri="{BB962C8B-B14F-4D97-AF65-F5344CB8AC3E}">
        <p14:creationId xmlns:p14="http://schemas.microsoft.com/office/powerpoint/2010/main" val="2667774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noAutofit/>
          </a:bodyPr>
          <a:lstStyle>
            <a:lvl1pPr>
              <a:defRPr sz="6000" b="1" cap="all" baseline="0">
                <a:solidFill>
                  <a:schemeClr val="bg1"/>
                </a:solidFill>
              </a:defRPr>
            </a:lvl1pPr>
          </a:lstStyle>
          <a:p>
            <a:r>
              <a:rPr lang="nl-NL"/>
              <a:t>Klik om stijl te bewerken</a:t>
            </a:r>
            <a:endParaRPr lang="nl-NL" dirty="0"/>
          </a:p>
        </p:txBody>
      </p:sp>
      <p:sp>
        <p:nvSpPr>
          <p:cNvPr id="4" name="Tijdelijke aanduiding voor datum 3"/>
          <p:cNvSpPr>
            <a:spLocks noGrp="1"/>
          </p:cNvSpPr>
          <p:nvPr>
            <p:ph type="dt" sz="half" idx="10"/>
          </p:nvPr>
        </p:nvSpPr>
        <p:spPr>
          <a:xfrm>
            <a:off x="685800" y="4816042"/>
            <a:ext cx="5465618" cy="365125"/>
          </a:xfrm>
          <a:prstGeom prst="rect">
            <a:avLst/>
          </a:prstGeom>
        </p:spPr>
        <p:txBody>
          <a:bodyPr/>
          <a:lstStyle>
            <a:lvl1pPr>
              <a:defRPr sz="2800" b="1">
                <a:solidFill>
                  <a:schemeClr val="bg1"/>
                </a:solidFill>
              </a:defRPr>
            </a:lvl1pPr>
          </a:lstStyle>
          <a:p>
            <a:fld id="{D083DC8C-04C5-AF43-BB7F-3B0A33291478}" type="datetimeFigureOut">
              <a:rPr lang="nl-NL" smtClean="0"/>
              <a:pPr/>
              <a:t>2-9-2025</a:t>
            </a:fld>
            <a:endParaRPr lang="nl-NL" dirty="0"/>
          </a:p>
        </p:txBody>
      </p:sp>
      <p:sp>
        <p:nvSpPr>
          <p:cNvPr id="5" name="Tijdelijke aanduiding voor voettekst 4"/>
          <p:cNvSpPr>
            <a:spLocks noGrp="1"/>
          </p:cNvSpPr>
          <p:nvPr>
            <p:ph type="ftr" sz="quarter" idx="11"/>
          </p:nvPr>
        </p:nvSpPr>
        <p:spPr>
          <a:xfrm>
            <a:off x="685800" y="5266170"/>
            <a:ext cx="5465618" cy="365125"/>
          </a:xfrm>
          <a:prstGeom prst="rect">
            <a:avLst/>
          </a:prstGeom>
        </p:spPr>
        <p:txBody>
          <a:bodyPr/>
          <a:lstStyle>
            <a:lvl1pPr>
              <a:defRPr sz="2800" b="1">
                <a:solidFill>
                  <a:schemeClr val="bg1"/>
                </a:solidFill>
              </a:defRPr>
            </a:lvl1pPr>
          </a:lstStyle>
          <a:p>
            <a:endParaRPr lang="nl-NL" dirty="0"/>
          </a:p>
        </p:txBody>
      </p:sp>
    </p:spTree>
    <p:extLst>
      <p:ext uri="{BB962C8B-B14F-4D97-AF65-F5344CB8AC3E}">
        <p14:creationId xmlns:p14="http://schemas.microsoft.com/office/powerpoint/2010/main" val="3919318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269357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235108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nl-NL"/>
              <a:t>Klik om stijl te bewerken</a:t>
            </a:r>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p>
        </p:txBody>
      </p:sp>
      <p:sp>
        <p:nvSpPr>
          <p:cNvPr id="4" name="Tijdelijke aanduiding voor datum 3"/>
          <p:cNvSpPr>
            <a:spLocks noGrp="1"/>
          </p:cNvSpPr>
          <p:nvPr>
            <p:ph type="dt" sz="half" idx="10"/>
          </p:nvPr>
        </p:nvSpPr>
        <p:spPr>
          <a:xfrm>
            <a:off x="457200" y="6356351"/>
            <a:ext cx="2133600" cy="365125"/>
          </a:xfrm>
          <a:prstGeom prst="rect">
            <a:avLst/>
          </a:prstGeom>
        </p:spPr>
        <p:txBody>
          <a:bodyPr/>
          <a:lstStyle/>
          <a:p>
            <a:fld id="{D083DC8C-04C5-AF43-BB7F-3B0A33291478}" type="datetimeFigureOut">
              <a:rPr lang="nl-NL" smtClean="0">
                <a:solidFill>
                  <a:prstClr val="black"/>
                </a:solidFill>
              </a:rPr>
              <a:pPr/>
              <a:t>2-9-2025</a:t>
            </a:fld>
            <a:endParaRPr lang="nl-NL">
              <a:solidFill>
                <a:prstClr val="black"/>
              </a:solidFill>
            </a:endParaRPr>
          </a:p>
        </p:txBody>
      </p:sp>
      <p:sp>
        <p:nvSpPr>
          <p:cNvPr id="5" name="Tijdelijke aanduiding voor voettekst 4"/>
          <p:cNvSpPr>
            <a:spLocks noGrp="1"/>
          </p:cNvSpPr>
          <p:nvPr>
            <p:ph type="ftr" sz="quarter" idx="11"/>
          </p:nvPr>
        </p:nvSpPr>
        <p:spPr>
          <a:xfrm>
            <a:off x="3124200" y="6356351"/>
            <a:ext cx="2895600" cy="365125"/>
          </a:xfrm>
          <a:prstGeom prst="rect">
            <a:avLst/>
          </a:prstGeom>
        </p:spPr>
        <p:txBody>
          <a:bodyPr/>
          <a:lstStyle/>
          <a:p>
            <a:endParaRPr lang="nl-NL">
              <a:solidFill>
                <a:prstClr val="black"/>
              </a:solidFill>
            </a:endParaRPr>
          </a:p>
        </p:txBody>
      </p:sp>
      <p:sp>
        <p:nvSpPr>
          <p:cNvPr id="6" name="Tijdelijke aanduiding voor dianummer 5"/>
          <p:cNvSpPr>
            <a:spLocks noGrp="1"/>
          </p:cNvSpPr>
          <p:nvPr>
            <p:ph type="sldNum" sz="quarter" idx="12"/>
          </p:nvPr>
        </p:nvSpPr>
        <p:spPr>
          <a:xfrm>
            <a:off x="6553200" y="6356351"/>
            <a:ext cx="2133600" cy="365125"/>
          </a:xfrm>
          <a:prstGeom prst="rect">
            <a:avLst/>
          </a:prstGeom>
        </p:spPr>
        <p:txBody>
          <a:bodyPr/>
          <a:lstStyle/>
          <a:p>
            <a:fld id="{9FB05760-357D-0C47-ABDA-F07592E9793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104843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331256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2362055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489483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314975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3644788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38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Tree>
    <p:extLst>
      <p:ext uri="{BB962C8B-B14F-4D97-AF65-F5344CB8AC3E}">
        <p14:creationId xmlns:p14="http://schemas.microsoft.com/office/powerpoint/2010/main" val="1284516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Tree>
    <p:extLst>
      <p:ext uri="{BB962C8B-B14F-4D97-AF65-F5344CB8AC3E}">
        <p14:creationId xmlns:p14="http://schemas.microsoft.com/office/powerpoint/2010/main" val="3155968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562428"/>
            <a:ext cx="6836229" cy="961571"/>
          </a:xfrm>
          <a:prstGeom prst="rect">
            <a:avLst/>
          </a:prstGeom>
        </p:spPr>
        <p:txBody>
          <a:bodyPr vert="horz" lIns="91440" tIns="45720" rIns="91440" bIns="45720" rtlCol="0" anchor="ctr">
            <a:normAutofit/>
          </a:bodyPr>
          <a:lstStyle/>
          <a:p>
            <a:r>
              <a:rPr lang="nl-NL" dirty="0"/>
              <a:t>Titelstijl van model bewerken</a:t>
            </a:r>
          </a:p>
        </p:txBody>
      </p:sp>
      <p:sp>
        <p:nvSpPr>
          <p:cNvPr id="3" name="Tijdelijke aanduiding voor tekst 2"/>
          <p:cNvSpPr>
            <a:spLocks noGrp="1"/>
          </p:cNvSpPr>
          <p:nvPr>
            <p:ph type="body" idx="1"/>
          </p:nvPr>
        </p:nvSpPr>
        <p:spPr>
          <a:xfrm>
            <a:off x="457200" y="1995714"/>
            <a:ext cx="8229600" cy="4130449"/>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961004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hpTitle"/>
          <p:cNvSpPr>
            <a:spLocks noGrp="1"/>
          </p:cNvSpPr>
          <p:nvPr>
            <p:ph type="ctrTitle"/>
          </p:nvPr>
        </p:nvSpPr>
        <p:spPr>
          <a:xfrm>
            <a:off x="316089" y="2130425"/>
            <a:ext cx="4876799" cy="1470025"/>
          </a:xfrm>
        </p:spPr>
        <p:txBody>
          <a:bodyPr/>
          <a:lstStyle/>
          <a:p>
            <a:pPr algn="ctr"/>
            <a:br>
              <a:rPr lang="nl-NL" sz="4000" b="0" dirty="0">
                <a:solidFill>
                  <a:prstClr val="white"/>
                </a:solidFill>
                <a:latin typeface="Raleway ExtraLight" pitchFamily="2" charset="0"/>
              </a:rPr>
            </a:br>
            <a:br>
              <a:rPr lang="nl-NL" sz="4000" b="0" dirty="0">
                <a:solidFill>
                  <a:prstClr val="white"/>
                </a:solidFill>
                <a:latin typeface="Raleway ExtraLight" pitchFamily="2" charset="0"/>
              </a:rPr>
            </a:br>
            <a:r>
              <a:rPr lang="nl-NL" sz="4000" b="0" dirty="0">
                <a:solidFill>
                  <a:prstClr val="white"/>
                </a:solidFill>
                <a:latin typeface="Raleway ExtraLight" pitchFamily="2" charset="0"/>
              </a:rPr>
              <a:t>Actualiteiten</a:t>
            </a:r>
            <a:r>
              <a:rPr lang="nl-NL" b="0" dirty="0">
                <a:solidFill>
                  <a:prstClr val="white"/>
                </a:solidFill>
                <a:latin typeface="Raleway ExtraLight" pitchFamily="2" charset="0"/>
              </a:rPr>
              <a:t> </a:t>
            </a:r>
            <a:r>
              <a:rPr lang="nl-NL" sz="4000" b="0" dirty="0">
                <a:solidFill>
                  <a:prstClr val="white"/>
                </a:solidFill>
                <a:latin typeface="Raleway ExtraLight" pitchFamily="2" charset="0"/>
              </a:rPr>
              <a:t>nieuwe uitzend cao’s per 1 januari 2026</a:t>
            </a:r>
            <a:br>
              <a:rPr lang="nl-NL" b="0" dirty="0">
                <a:solidFill>
                  <a:prstClr val="white"/>
                </a:solidFill>
                <a:latin typeface="Raleway ExtraLight" pitchFamily="2" charset="0"/>
              </a:rPr>
            </a:br>
            <a:endParaRPr lang="nl-NL" dirty="0"/>
          </a:p>
        </p:txBody>
      </p:sp>
      <p:sp>
        <p:nvSpPr>
          <p:cNvPr id="2" name="Tijdelijke aanduiding voor datum 1"/>
          <p:cNvSpPr>
            <a:spLocks noGrp="1"/>
          </p:cNvSpPr>
          <p:nvPr>
            <p:ph type="dt" sz="half" idx="10"/>
          </p:nvPr>
        </p:nvSpPr>
        <p:spPr>
          <a:xfrm>
            <a:off x="685800" y="4816042"/>
            <a:ext cx="4202289" cy="365125"/>
          </a:xfrm>
        </p:spPr>
        <p:txBody>
          <a:bodyPr/>
          <a:lstStyle/>
          <a:p>
            <a:endParaRPr lang="nl-NL" dirty="0"/>
          </a:p>
          <a:p>
            <a:pPr algn="ctr"/>
            <a:r>
              <a:rPr lang="nl-NL" dirty="0"/>
              <a:t>4 september 2025</a:t>
            </a:r>
          </a:p>
        </p:txBody>
      </p:sp>
      <p:pic>
        <p:nvPicPr>
          <p:cNvPr id="7" name="Afbeelding 6">
            <a:extLst>
              <a:ext uri="{FF2B5EF4-FFF2-40B4-BE49-F238E27FC236}">
                <a16:creationId xmlns:a16="http://schemas.microsoft.com/office/drawing/2014/main" id="{E781803F-F3B5-A2A0-6A2D-F40BA7A69961}"/>
              </a:ext>
            </a:extLst>
          </p:cNvPr>
          <p:cNvPicPr>
            <a:picLocks noChangeAspect="1"/>
          </p:cNvPicPr>
          <p:nvPr/>
        </p:nvPicPr>
        <p:blipFill>
          <a:blip r:embed="rId4"/>
          <a:stretch>
            <a:fillRect/>
          </a:stretch>
        </p:blipFill>
        <p:spPr>
          <a:xfrm>
            <a:off x="5091287" y="1891070"/>
            <a:ext cx="3488531" cy="1709380"/>
          </a:xfrm>
          <a:prstGeom prst="rect">
            <a:avLst/>
          </a:prstGeom>
        </p:spPr>
      </p:pic>
      <p:pic>
        <p:nvPicPr>
          <p:cNvPr id="9" name="Afbeelding 8">
            <a:extLst>
              <a:ext uri="{FF2B5EF4-FFF2-40B4-BE49-F238E27FC236}">
                <a16:creationId xmlns:a16="http://schemas.microsoft.com/office/drawing/2014/main" id="{4FBABAE9-56FE-606A-E5C3-276BA845C456}"/>
              </a:ext>
            </a:extLst>
          </p:cNvPr>
          <p:cNvPicPr>
            <a:picLocks noChangeAspect="1"/>
          </p:cNvPicPr>
          <p:nvPr/>
        </p:nvPicPr>
        <p:blipFill>
          <a:blip r:embed="rId5"/>
          <a:stretch>
            <a:fillRect/>
          </a:stretch>
        </p:blipFill>
        <p:spPr>
          <a:xfrm>
            <a:off x="6751052" y="3595580"/>
            <a:ext cx="1828766" cy="1890820"/>
          </a:xfrm>
          <a:prstGeom prst="rect">
            <a:avLst/>
          </a:prstGeom>
        </p:spPr>
      </p:pic>
      <p:pic>
        <p:nvPicPr>
          <p:cNvPr id="8" name="Tijdelijke aanduiding voor afbeelding 10">
            <a:extLst>
              <a:ext uri="{FF2B5EF4-FFF2-40B4-BE49-F238E27FC236}">
                <a16:creationId xmlns:a16="http://schemas.microsoft.com/office/drawing/2014/main" id="{1561260D-04B4-C664-3980-61676FAB3664}"/>
              </a:ext>
            </a:extLst>
          </p:cNvPr>
          <p:cNvPicPr>
            <a:picLocks noChangeAspect="1"/>
          </p:cNvPicPr>
          <p:nvPr/>
        </p:nvPicPr>
        <p:blipFill rotWithShape="1">
          <a:blip r:embed="rId6"/>
          <a:srcRect l="16759" r="46251"/>
          <a:stretch/>
        </p:blipFill>
        <p:spPr>
          <a:xfrm>
            <a:off x="5084782" y="3595580"/>
            <a:ext cx="1828766" cy="1890820"/>
          </a:xfrm>
          <a:prstGeom prst="rect">
            <a:avLst/>
          </a:prstGeom>
        </p:spPr>
      </p:pic>
    </p:spTree>
    <p:extLst>
      <p:ext uri="{BB962C8B-B14F-4D97-AF65-F5344CB8AC3E}">
        <p14:creationId xmlns:p14="http://schemas.microsoft.com/office/powerpoint/2010/main" val="709927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A03B10-DA63-19AA-F8E0-A3B865890ACB}"/>
              </a:ext>
            </a:extLst>
          </p:cNvPr>
          <p:cNvSpPr>
            <a:spLocks noGrp="1"/>
          </p:cNvSpPr>
          <p:nvPr>
            <p:ph type="ctrTitle"/>
          </p:nvPr>
        </p:nvSpPr>
        <p:spPr>
          <a:xfrm>
            <a:off x="685800" y="2773892"/>
            <a:ext cx="7772400" cy="1470025"/>
          </a:xfrm>
        </p:spPr>
        <p:txBody>
          <a:bodyPr/>
          <a:lstStyle/>
          <a:p>
            <a:pPr algn="ctr"/>
            <a:r>
              <a:rPr lang="nl-NL" b="0" dirty="0">
                <a:solidFill>
                  <a:schemeClr val="accent1">
                    <a:lumMod val="50000"/>
                  </a:schemeClr>
                </a:solidFill>
                <a:latin typeface="Raleway Light" pitchFamily="2" charset="0"/>
              </a:rPr>
              <a:t>Deel II</a:t>
            </a:r>
            <a:br>
              <a:rPr lang="nl-NL" b="0" dirty="0">
                <a:solidFill>
                  <a:schemeClr val="accent1">
                    <a:lumMod val="50000"/>
                  </a:schemeClr>
                </a:solidFill>
                <a:latin typeface="Raleway Light" pitchFamily="2" charset="0"/>
              </a:rPr>
            </a:br>
            <a:r>
              <a:rPr lang="nl-NL" b="0" dirty="0">
                <a:solidFill>
                  <a:schemeClr val="accent1">
                    <a:lumMod val="50000"/>
                  </a:schemeClr>
                </a:solidFill>
                <a:latin typeface="Raleway Light" pitchFamily="2" charset="0"/>
              </a:rPr>
              <a:t> Uitzend-cao’s </a:t>
            </a:r>
          </a:p>
        </p:txBody>
      </p:sp>
      <p:sp>
        <p:nvSpPr>
          <p:cNvPr id="4" name="Tijdelijke aanduiding voor datum 3">
            <a:extLst>
              <a:ext uri="{FF2B5EF4-FFF2-40B4-BE49-F238E27FC236}">
                <a16:creationId xmlns:a16="http://schemas.microsoft.com/office/drawing/2014/main" id="{CB91269B-DD26-E218-66AE-BAA0DBFA6016}"/>
              </a:ext>
            </a:extLst>
          </p:cNvPr>
          <p:cNvSpPr>
            <a:spLocks noGrp="1"/>
          </p:cNvSpPr>
          <p:nvPr>
            <p:ph type="dt" sz="half" idx="10"/>
          </p:nvPr>
        </p:nvSpPr>
        <p:spPr/>
        <p:txBody>
          <a:bodyPr/>
          <a:lstStyle/>
          <a:p>
            <a:r>
              <a:rPr lang="nl-NL"/>
              <a:t>26 augustus 2025</a:t>
            </a:r>
            <a:endParaRPr lang="nl-NL" dirty="0"/>
          </a:p>
        </p:txBody>
      </p:sp>
      <p:pic>
        <p:nvPicPr>
          <p:cNvPr id="5" name="Afbeelding 4">
            <a:extLst>
              <a:ext uri="{FF2B5EF4-FFF2-40B4-BE49-F238E27FC236}">
                <a16:creationId xmlns:a16="http://schemas.microsoft.com/office/drawing/2014/main" id="{CFF06C16-193E-20C8-EAAD-03F4B993390F}"/>
              </a:ext>
            </a:extLst>
          </p:cNvPr>
          <p:cNvPicPr>
            <a:picLocks noChangeAspect="1"/>
          </p:cNvPicPr>
          <p:nvPr/>
        </p:nvPicPr>
        <p:blipFill>
          <a:blip r:embed="rId2"/>
          <a:stretch>
            <a:fillRect/>
          </a:stretch>
        </p:blipFill>
        <p:spPr>
          <a:xfrm>
            <a:off x="0" y="1714500"/>
            <a:ext cx="9144000" cy="5143500"/>
          </a:xfrm>
          <a:prstGeom prst="rect">
            <a:avLst/>
          </a:prstGeom>
        </p:spPr>
      </p:pic>
    </p:spTree>
    <p:extLst>
      <p:ext uri="{BB962C8B-B14F-4D97-AF65-F5344CB8AC3E}">
        <p14:creationId xmlns:p14="http://schemas.microsoft.com/office/powerpoint/2010/main" val="1296270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4859A-A5F0-C7C8-F2F9-69DCB20CC474}"/>
              </a:ext>
            </a:extLst>
          </p:cNvPr>
          <p:cNvSpPr>
            <a:spLocks noGrp="1"/>
          </p:cNvSpPr>
          <p:nvPr>
            <p:ph type="title"/>
          </p:nvPr>
        </p:nvSpPr>
        <p:spPr/>
        <p:txBody>
          <a:bodyPr>
            <a:normAutofit fontScale="90000"/>
          </a:bodyPr>
          <a:lstStyle/>
          <a:p>
            <a:r>
              <a:rPr lang="nl-NL" sz="2800" cap="all" dirty="0">
                <a:solidFill>
                  <a:srgbClr val="6495C8"/>
                </a:solidFill>
                <a:latin typeface="Raleway ExtraLight" pitchFamily="2" charset="0"/>
                <a:ea typeface="Calibri" panose="020F0502020204030204" pitchFamily="34" charset="0"/>
                <a:cs typeface="Times New Roman" panose="02020603050405020304" pitchFamily="18" charset="0"/>
              </a:rPr>
              <a:t>Ingrijpende &amp; kansrijke herzieningen </a:t>
            </a:r>
            <a:br>
              <a:rPr lang="nl-NL" cap="all" dirty="0">
                <a:solidFill>
                  <a:srgbClr val="6495C8"/>
                </a:solidFill>
                <a:latin typeface="Raleway ExtraLight" pitchFamily="2" charset="0"/>
                <a:ea typeface="Calibri" panose="020F0502020204030204" pitchFamily="34" charset="0"/>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3AFF2EEF-4C5D-820B-0C46-56BBDBC4CFCC}"/>
              </a:ext>
            </a:extLst>
          </p:cNvPr>
          <p:cNvSpPr>
            <a:spLocks noGrp="1"/>
          </p:cNvSpPr>
          <p:nvPr>
            <p:ph idx="1"/>
          </p:nvPr>
        </p:nvSpPr>
        <p:spPr/>
        <p:txBody>
          <a:bodyPr>
            <a:noAutofit/>
          </a:bodyPr>
          <a:lstStyle/>
          <a:p>
            <a:pPr lvl="0" algn="just">
              <a:lnSpc>
                <a:spcPct val="107000"/>
              </a:lnSpc>
              <a:buClr>
                <a:schemeClr val="accent2"/>
              </a:buClr>
              <a:buFontTx/>
              <a:buChar char="-"/>
            </a:pPr>
            <a:r>
              <a:rPr lang="nl-NL" sz="2200" dirty="0">
                <a:latin typeface="Raleway Light" pitchFamily="2" charset="0"/>
                <a:ea typeface="Calibri" panose="020F0502020204030204" pitchFamily="34" charset="0"/>
                <a:cs typeface="Times New Roman" panose="02020603050405020304" pitchFamily="18" charset="0"/>
              </a:rPr>
              <a:t>Looptijd uitzend-cao’s 3 jaar: 1 januari 2026 tot en met 31 december 2028.</a:t>
            </a:r>
          </a:p>
          <a:p>
            <a:pPr lvl="0" algn="just">
              <a:lnSpc>
                <a:spcPct val="107000"/>
              </a:lnSpc>
              <a:buClr>
                <a:schemeClr val="accent2"/>
              </a:buClr>
              <a:buFontTx/>
              <a:buChar char="-"/>
            </a:pPr>
            <a:r>
              <a:rPr lang="nl-NL" sz="2200" dirty="0">
                <a:solidFill>
                  <a:srgbClr val="FF0000"/>
                </a:solidFill>
                <a:latin typeface="Raleway Light" pitchFamily="2" charset="0"/>
                <a:ea typeface="Calibri" panose="020F0502020204030204" pitchFamily="34" charset="0"/>
                <a:cs typeface="Times New Roman" panose="02020603050405020304" pitchFamily="18" charset="0"/>
              </a:rPr>
              <a:t>Uitbreiding arbeidsvoorwaarden uitzendkrachten: keuze tussen gelijke of gelijkwaardige arbeidsvoorwaarden. </a:t>
            </a:r>
          </a:p>
          <a:p>
            <a:pPr lvl="0" algn="just">
              <a:lnSpc>
                <a:spcPct val="107000"/>
              </a:lnSpc>
              <a:buClr>
                <a:schemeClr val="accent2"/>
              </a:buClr>
              <a:buFontTx/>
              <a:buChar char="-"/>
            </a:pPr>
            <a:r>
              <a:rPr lang="nl-NL" sz="2200" dirty="0">
                <a:solidFill>
                  <a:srgbClr val="C87D3C"/>
                </a:solidFill>
                <a:latin typeface="Raleway Light" pitchFamily="2" charset="0"/>
                <a:ea typeface="Calibri" panose="020F0502020204030204" pitchFamily="34" charset="0"/>
                <a:cs typeface="Times New Roman" panose="02020603050405020304" pitchFamily="18" charset="0"/>
              </a:rPr>
              <a:t>Beperking </a:t>
            </a:r>
            <a:r>
              <a:rPr lang="nl-NL" sz="2200" dirty="0" err="1">
                <a:solidFill>
                  <a:srgbClr val="C87D3C"/>
                </a:solidFill>
                <a:latin typeface="Raleway Light" pitchFamily="2" charset="0"/>
                <a:ea typeface="Calibri" panose="020F0502020204030204" pitchFamily="34" charset="0"/>
                <a:cs typeface="Times New Roman" panose="02020603050405020304" pitchFamily="18" charset="0"/>
              </a:rPr>
              <a:t>fasensysteem</a:t>
            </a:r>
            <a:r>
              <a:rPr lang="nl-NL" sz="2200" dirty="0">
                <a:solidFill>
                  <a:srgbClr val="C87D3C"/>
                </a:solidFill>
                <a:latin typeface="Raleway Light" pitchFamily="2" charset="0"/>
                <a:ea typeface="Calibri" panose="020F0502020204030204" pitchFamily="34" charset="0"/>
                <a:cs typeface="Times New Roman" panose="02020603050405020304" pitchFamily="18" charset="0"/>
              </a:rPr>
              <a:t> gaat pas in als het wetsvoorstel ‘meer zekerheid flexwerkers’ in werking treedt. Fase B/3 wordt teruggebracht tot 6 uitzendovereenkomsten in 2 jaar. Er is ook overgangsrecht. </a:t>
            </a:r>
          </a:p>
          <a:p>
            <a:pPr lvl="0" algn="just">
              <a:lnSpc>
                <a:spcPct val="107000"/>
              </a:lnSpc>
              <a:buClr>
                <a:schemeClr val="accent2"/>
              </a:buClr>
              <a:buFontTx/>
              <a:buChar char="-"/>
            </a:pPr>
            <a:r>
              <a:rPr lang="nl-NL" sz="2200" dirty="0">
                <a:solidFill>
                  <a:srgbClr val="00B050"/>
                </a:solidFill>
                <a:latin typeface="Raleway Light" pitchFamily="2" charset="0"/>
                <a:ea typeface="Calibri" panose="020F0502020204030204" pitchFamily="34" charset="0"/>
                <a:cs typeface="Times New Roman" panose="02020603050405020304" pitchFamily="18" charset="0"/>
              </a:rPr>
              <a:t>Uitzendbureau kan de verkorte oproeptermijn, </a:t>
            </a:r>
            <a:r>
              <a:rPr lang="nl-NL" sz="2200" dirty="0" err="1">
                <a:solidFill>
                  <a:srgbClr val="00B050"/>
                </a:solidFill>
                <a:latin typeface="Raleway Light" pitchFamily="2" charset="0"/>
                <a:ea typeface="Calibri" panose="020F0502020204030204" pitchFamily="34" charset="0"/>
                <a:cs typeface="Times New Roman" panose="02020603050405020304" pitchFamily="18" charset="0"/>
              </a:rPr>
              <a:t>jaarurennorm</a:t>
            </a:r>
            <a:r>
              <a:rPr lang="nl-NL" sz="2200" dirty="0">
                <a:solidFill>
                  <a:srgbClr val="00B050"/>
                </a:solidFill>
                <a:latin typeface="Raleway Light" pitchFamily="2" charset="0"/>
                <a:ea typeface="Calibri" panose="020F0502020204030204" pitchFamily="34" charset="0"/>
                <a:cs typeface="Times New Roman" panose="02020603050405020304" pitchFamily="18" charset="0"/>
              </a:rPr>
              <a:t>, </a:t>
            </a:r>
            <a:r>
              <a:rPr lang="nl-NL" sz="2200" dirty="0" err="1">
                <a:solidFill>
                  <a:srgbClr val="00B050"/>
                </a:solidFill>
                <a:latin typeface="Raleway Light" pitchFamily="2" charset="0"/>
                <a:ea typeface="Calibri" panose="020F0502020204030204" pitchFamily="34" charset="0"/>
                <a:cs typeface="Times New Roman" panose="02020603050405020304" pitchFamily="18" charset="0"/>
              </a:rPr>
              <a:t>kwartaalurennorm</a:t>
            </a:r>
            <a:r>
              <a:rPr lang="nl-NL" sz="2200" dirty="0">
                <a:solidFill>
                  <a:srgbClr val="00B050"/>
                </a:solidFill>
                <a:latin typeface="Raleway Light" pitchFamily="2" charset="0"/>
                <a:ea typeface="Calibri" panose="020F0502020204030204" pitchFamily="34" charset="0"/>
                <a:cs typeface="Times New Roman" panose="02020603050405020304" pitchFamily="18" charset="0"/>
              </a:rPr>
              <a:t> en tijd-voor-tijdregeling volgen die de inlener toepast. </a:t>
            </a:r>
          </a:p>
        </p:txBody>
      </p:sp>
    </p:spTree>
    <p:extLst>
      <p:ext uri="{BB962C8B-B14F-4D97-AF65-F5344CB8AC3E}">
        <p14:creationId xmlns:p14="http://schemas.microsoft.com/office/powerpoint/2010/main" val="3190517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897AFF-BA5B-F298-E1E7-843DF718142F}"/>
              </a:ext>
            </a:extLst>
          </p:cNvPr>
          <p:cNvSpPr>
            <a:spLocks noGrp="1"/>
          </p:cNvSpPr>
          <p:nvPr>
            <p:ph type="title"/>
          </p:nvPr>
        </p:nvSpPr>
        <p:spPr/>
        <p:txBody>
          <a:bodyPr>
            <a:normAutofit fontScale="90000"/>
          </a:bodyPr>
          <a:lstStyle/>
          <a:p>
            <a:r>
              <a:rPr lang="nl-NL" sz="3100" cap="all" dirty="0">
                <a:solidFill>
                  <a:srgbClr val="6495C8"/>
                </a:solidFill>
                <a:latin typeface="Raleway ExtraLight" pitchFamily="2" charset="0"/>
                <a:ea typeface="Calibri" panose="020F0502020204030204" pitchFamily="34" charset="0"/>
                <a:cs typeface="Times New Roman" panose="02020603050405020304" pitchFamily="18" charset="0"/>
              </a:rPr>
              <a:t>Stappenplan op weg naar de juiste beloning </a:t>
            </a:r>
            <a:br>
              <a:rPr lang="nl-NL" cap="all" dirty="0">
                <a:solidFill>
                  <a:srgbClr val="6495C8"/>
                </a:solidFill>
                <a:latin typeface="Raleway ExtraLight" pitchFamily="2" charset="0"/>
                <a:ea typeface="Calibri" panose="020F0502020204030204" pitchFamily="34" charset="0"/>
                <a:cs typeface="Times New Roman" panose="02020603050405020304" pitchFamily="18" charset="0"/>
              </a:rPr>
            </a:br>
            <a:endParaRPr lang="nl-NL" dirty="0"/>
          </a:p>
        </p:txBody>
      </p:sp>
      <p:graphicFrame>
        <p:nvGraphicFramePr>
          <p:cNvPr id="4" name="Diagram 3">
            <a:extLst>
              <a:ext uri="{FF2B5EF4-FFF2-40B4-BE49-F238E27FC236}">
                <a16:creationId xmlns:a16="http://schemas.microsoft.com/office/drawing/2014/main" id="{46F783DD-E06A-1358-815F-F5ED3A62CC1E}"/>
              </a:ext>
            </a:extLst>
          </p:cNvPr>
          <p:cNvGraphicFramePr/>
          <p:nvPr>
            <p:extLst>
              <p:ext uri="{D42A27DB-BD31-4B8C-83A1-F6EECF244321}">
                <p14:modId xmlns:p14="http://schemas.microsoft.com/office/powerpoint/2010/main" val="884576007"/>
              </p:ext>
            </p:extLst>
          </p:nvPr>
        </p:nvGraphicFramePr>
        <p:xfrm>
          <a:off x="0" y="1971926"/>
          <a:ext cx="9144000" cy="4289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9547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CB05FE-56F5-BF5C-CB82-4D534DECB8B2}"/>
              </a:ext>
            </a:extLst>
          </p:cNvPr>
          <p:cNvSpPr>
            <a:spLocks noGrp="1"/>
          </p:cNvSpPr>
          <p:nvPr>
            <p:ph type="title"/>
          </p:nvPr>
        </p:nvSpPr>
        <p:spPr/>
        <p:txBody>
          <a:bodyPr>
            <a:normAutofit fontScale="90000"/>
          </a:bodyPr>
          <a:lstStyle/>
          <a:p>
            <a:r>
              <a:rPr lang="en-US" dirty="0">
                <a:solidFill>
                  <a:schemeClr val="accent1"/>
                </a:solidFill>
                <a:latin typeface="Raleway Light" pitchFamily="2" charset="0"/>
              </a:rPr>
              <a:t>JUISTE INFORMATIE IS KEY</a:t>
            </a:r>
            <a:endParaRPr lang="nl-NL" dirty="0">
              <a:solidFill>
                <a:schemeClr val="accent1"/>
              </a:solidFill>
              <a:latin typeface="Raleway Light" pitchFamily="2" charset="0"/>
            </a:endParaRPr>
          </a:p>
        </p:txBody>
      </p:sp>
      <p:sp>
        <p:nvSpPr>
          <p:cNvPr id="3" name="Tijdelijke aanduiding voor inhoud 2">
            <a:extLst>
              <a:ext uri="{FF2B5EF4-FFF2-40B4-BE49-F238E27FC236}">
                <a16:creationId xmlns:a16="http://schemas.microsoft.com/office/drawing/2014/main" id="{79E27287-468C-5FFD-5311-F6C4D1508B90}"/>
              </a:ext>
            </a:extLst>
          </p:cNvPr>
          <p:cNvSpPr>
            <a:spLocks noGrp="1"/>
          </p:cNvSpPr>
          <p:nvPr>
            <p:ph sz="half" idx="1"/>
          </p:nvPr>
        </p:nvSpPr>
        <p:spPr/>
        <p:txBody>
          <a:bodyPr/>
          <a:lstStyle/>
          <a:p>
            <a:pPr>
              <a:buClr>
                <a:schemeClr val="accent2"/>
              </a:buClr>
              <a:buFont typeface="Wingdings" panose="05000000000000000000" pitchFamily="2" charset="2"/>
              <a:buChar char="Ø"/>
            </a:pPr>
            <a:r>
              <a:rPr lang="en-US" dirty="0">
                <a:latin typeface="Raleway Light" pitchFamily="2" charset="0"/>
              </a:rPr>
              <a:t>Minder </a:t>
            </a:r>
            <a:r>
              <a:rPr lang="en-US" dirty="0" err="1">
                <a:latin typeface="Raleway Light" pitchFamily="2" charset="0"/>
              </a:rPr>
              <a:t>risico’s</a:t>
            </a:r>
            <a:r>
              <a:rPr lang="en-US" dirty="0">
                <a:latin typeface="Raleway Light" pitchFamily="2" charset="0"/>
              </a:rPr>
              <a:t> op </a:t>
            </a:r>
            <a:r>
              <a:rPr lang="en-US" dirty="0" err="1">
                <a:latin typeface="Raleway Light" pitchFamily="2" charset="0"/>
              </a:rPr>
              <a:t>fouten</a:t>
            </a:r>
            <a:r>
              <a:rPr lang="en-US" dirty="0">
                <a:latin typeface="Raleway Light" pitchFamily="2" charset="0"/>
              </a:rPr>
              <a:t> door de </a:t>
            </a:r>
            <a:r>
              <a:rPr lang="en-US" dirty="0" err="1">
                <a:latin typeface="Raleway Light" pitchFamily="2" charset="0"/>
              </a:rPr>
              <a:t>uitlener</a:t>
            </a:r>
            <a:r>
              <a:rPr lang="en-US" dirty="0">
                <a:latin typeface="Raleway Light" pitchFamily="2" charset="0"/>
              </a:rPr>
              <a:t>. </a:t>
            </a:r>
          </a:p>
          <a:p>
            <a:pPr>
              <a:buClr>
                <a:schemeClr val="accent2"/>
              </a:buClr>
              <a:buFont typeface="Wingdings" panose="05000000000000000000" pitchFamily="2" charset="2"/>
              <a:buChar char="Ø"/>
            </a:pPr>
            <a:r>
              <a:rPr lang="en-US" dirty="0" err="1">
                <a:latin typeface="Raleway Light" pitchFamily="2" charset="0"/>
              </a:rPr>
              <a:t>Beperking</a:t>
            </a:r>
            <a:r>
              <a:rPr lang="en-US" dirty="0">
                <a:latin typeface="Raleway Light" pitchFamily="2" charset="0"/>
              </a:rPr>
              <a:t> van de </a:t>
            </a:r>
            <a:r>
              <a:rPr lang="en-US" dirty="0" err="1">
                <a:latin typeface="Raleway Light" pitchFamily="2" charset="0"/>
              </a:rPr>
              <a:t>aansprakelijkheidsrisico’s</a:t>
            </a:r>
            <a:r>
              <a:rPr lang="en-US" dirty="0">
                <a:latin typeface="Raleway Light" pitchFamily="2" charset="0"/>
              </a:rPr>
              <a:t> </a:t>
            </a:r>
            <a:r>
              <a:rPr lang="en-US" dirty="0" err="1">
                <a:latin typeface="Raleway Light" pitchFamily="2" charset="0"/>
              </a:rPr>
              <a:t>voor</a:t>
            </a:r>
            <a:r>
              <a:rPr lang="en-US" dirty="0">
                <a:latin typeface="Raleway Light" pitchFamily="2" charset="0"/>
              </a:rPr>
              <a:t> in- </a:t>
            </a:r>
            <a:r>
              <a:rPr lang="en-US" dirty="0" err="1">
                <a:latin typeface="Raleway Light" pitchFamily="2" charset="0"/>
              </a:rPr>
              <a:t>en</a:t>
            </a:r>
            <a:r>
              <a:rPr lang="en-US" dirty="0">
                <a:latin typeface="Raleway Light" pitchFamily="2" charset="0"/>
              </a:rPr>
              <a:t> </a:t>
            </a:r>
            <a:r>
              <a:rPr lang="en-US" dirty="0" err="1">
                <a:latin typeface="Raleway Light" pitchFamily="2" charset="0"/>
              </a:rPr>
              <a:t>uitlener</a:t>
            </a:r>
            <a:r>
              <a:rPr lang="en-US" dirty="0">
                <a:latin typeface="Raleway Light" pitchFamily="2" charset="0"/>
              </a:rPr>
              <a:t>. </a:t>
            </a:r>
          </a:p>
          <a:p>
            <a:pPr marL="0" indent="0">
              <a:buNone/>
            </a:pPr>
            <a:endParaRPr lang="nl-NL" dirty="0"/>
          </a:p>
        </p:txBody>
      </p:sp>
      <p:pic>
        <p:nvPicPr>
          <p:cNvPr id="5" name="Picture 2" descr="Free Keyboard Key photo and picture">
            <a:extLst>
              <a:ext uri="{FF2B5EF4-FFF2-40B4-BE49-F238E27FC236}">
                <a16:creationId xmlns:a16="http://schemas.microsoft.com/office/drawing/2014/main" id="{BC351F7A-E124-0AC8-D5CF-4DBD8C8D399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6662" r="16662"/>
          <a:stretch>
            <a:fillRect/>
          </a:stretch>
        </p:blipFill>
        <p:spPr bwMode="auto">
          <a:xfrm>
            <a:off x="4413885" y="1523999"/>
            <a:ext cx="4507229" cy="460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36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B5E77D-2F31-B34C-13B4-ACD42900CFBB}"/>
              </a:ext>
            </a:extLst>
          </p:cNvPr>
          <p:cNvSpPr>
            <a:spLocks noGrp="1"/>
          </p:cNvSpPr>
          <p:nvPr>
            <p:ph type="title"/>
          </p:nvPr>
        </p:nvSpPr>
        <p:spPr/>
        <p:txBody>
          <a:bodyPr>
            <a:normAutofit fontScale="90000"/>
          </a:bodyPr>
          <a:lstStyle/>
          <a:p>
            <a:br>
              <a:rPr lang="nl-NL" sz="3600" cap="all" dirty="0">
                <a:solidFill>
                  <a:srgbClr val="6495C8"/>
                </a:solidFill>
                <a:latin typeface="Raleway Light" pitchFamily="2" charset="0"/>
                <a:ea typeface="Calibri" panose="020F0502020204030204" pitchFamily="34" charset="0"/>
                <a:cs typeface="Times New Roman" panose="02020603050405020304" pitchFamily="18" charset="0"/>
              </a:rPr>
            </a:br>
            <a:r>
              <a:rPr lang="nl-NL" sz="3600" cap="all" dirty="0">
                <a:solidFill>
                  <a:srgbClr val="6495C8"/>
                </a:solidFill>
                <a:latin typeface="Raleway Light" pitchFamily="2" charset="0"/>
                <a:ea typeface="Calibri" panose="020F0502020204030204" pitchFamily="34" charset="0"/>
                <a:cs typeface="Times New Roman" panose="02020603050405020304" pitchFamily="18" charset="0"/>
              </a:rPr>
              <a:t>inlenersbeloning maakt plaats voor?</a:t>
            </a:r>
            <a:br>
              <a:rPr lang="nl-NL" cap="all" dirty="0">
                <a:solidFill>
                  <a:srgbClr val="6495C8"/>
                </a:solidFill>
                <a:latin typeface="Raleway ExtraLight" pitchFamily="2" charset="0"/>
                <a:ea typeface="Calibri" panose="020F0502020204030204" pitchFamily="34" charset="0"/>
                <a:cs typeface="Times New Roman" panose="02020603050405020304" pitchFamily="18" charset="0"/>
              </a:rPr>
            </a:br>
            <a:endParaRPr lang="nl-NL" dirty="0"/>
          </a:p>
        </p:txBody>
      </p:sp>
      <p:graphicFrame>
        <p:nvGraphicFramePr>
          <p:cNvPr id="4" name="Tijdelijke aanduiding voor inhoud 3">
            <a:extLst>
              <a:ext uri="{FF2B5EF4-FFF2-40B4-BE49-F238E27FC236}">
                <a16:creationId xmlns:a16="http://schemas.microsoft.com/office/drawing/2014/main" id="{5B3C2CF8-3D4D-DB52-8C6C-85FD832412EA}"/>
              </a:ext>
            </a:extLst>
          </p:cNvPr>
          <p:cNvGraphicFramePr>
            <a:graphicFrameLocks noGrp="1"/>
          </p:cNvGraphicFramePr>
          <p:nvPr>
            <p:ph idx="1"/>
            <p:extLst>
              <p:ext uri="{D42A27DB-BD31-4B8C-83A1-F6EECF244321}">
                <p14:modId xmlns:p14="http://schemas.microsoft.com/office/powerpoint/2010/main" val="2426299136"/>
              </p:ext>
            </p:extLst>
          </p:nvPr>
        </p:nvGraphicFramePr>
        <p:xfrm>
          <a:off x="180622" y="1524000"/>
          <a:ext cx="8782756" cy="4602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7640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F05182-E2AE-ECD9-336D-792CF6079C1A}"/>
              </a:ext>
            </a:extLst>
          </p:cNvPr>
          <p:cNvSpPr>
            <a:spLocks noGrp="1"/>
          </p:cNvSpPr>
          <p:nvPr>
            <p:ph type="title"/>
          </p:nvPr>
        </p:nvSpPr>
        <p:spPr/>
        <p:txBody>
          <a:bodyPr>
            <a:normAutofit fontScale="90000"/>
          </a:bodyPr>
          <a:lstStyle/>
          <a:p>
            <a:r>
              <a:rPr lang="en-US" dirty="0">
                <a:solidFill>
                  <a:schemeClr val="accent1"/>
                </a:solidFill>
                <a:latin typeface="Raleway Light" pitchFamily="2" charset="0"/>
              </a:rPr>
              <a:t>GELIJK OF GELIJKWAARDIG? </a:t>
            </a:r>
            <a:endParaRPr lang="nl-NL" dirty="0">
              <a:solidFill>
                <a:schemeClr val="accent1"/>
              </a:solidFill>
              <a:latin typeface="Raleway Light" pitchFamily="2" charset="0"/>
            </a:endParaRPr>
          </a:p>
        </p:txBody>
      </p:sp>
      <p:sp>
        <p:nvSpPr>
          <p:cNvPr id="3" name="Tijdelijke aanduiding voor inhoud 2">
            <a:extLst>
              <a:ext uri="{FF2B5EF4-FFF2-40B4-BE49-F238E27FC236}">
                <a16:creationId xmlns:a16="http://schemas.microsoft.com/office/drawing/2014/main" id="{DA5EA63F-04E4-A319-8F2A-327F2D3CCA1D}"/>
              </a:ext>
            </a:extLst>
          </p:cNvPr>
          <p:cNvSpPr>
            <a:spLocks noGrp="1"/>
          </p:cNvSpPr>
          <p:nvPr>
            <p:ph sz="half" idx="1"/>
          </p:nvPr>
        </p:nvSpPr>
        <p:spPr>
          <a:xfrm>
            <a:off x="457200" y="1600200"/>
            <a:ext cx="4038599" cy="4525963"/>
          </a:xfrm>
        </p:spPr>
        <p:txBody>
          <a:bodyPr>
            <a:normAutofit fontScale="62500" lnSpcReduction="20000"/>
          </a:bodyPr>
          <a:lstStyle/>
          <a:p>
            <a:pPr>
              <a:buClr>
                <a:schemeClr val="accent2"/>
              </a:buClr>
              <a:buFont typeface="Wingdings" panose="05000000000000000000" pitchFamily="2" charset="2"/>
              <a:buChar char="Ø"/>
            </a:pPr>
            <a:r>
              <a:rPr lang="nl-NL" b="1" dirty="0">
                <a:latin typeface="Raleway Light" pitchFamily="2" charset="0"/>
              </a:rPr>
              <a:t>Gelijkwaardige</a:t>
            </a:r>
            <a:r>
              <a:rPr lang="nl-NL" dirty="0">
                <a:latin typeface="Raleway Light" pitchFamily="2" charset="0"/>
              </a:rPr>
              <a:t>: De arbeidsvoorwaarden hoeven niet hetzelfde te zijn als bij de inlener, maar bij elkaar opgeteld moeten ze wel dezelfde waarde hebben. Voor de gelijkwaardigheid wordt gekeken naar de waarde van een arbeidsvoorwaarde bij de inlener. Als de waarde een bedrag is, dan wordt dit bedrag als </a:t>
            </a:r>
            <a:r>
              <a:rPr lang="nl-NL" dirty="0" err="1">
                <a:latin typeface="Raleway Light" pitchFamily="2" charset="0"/>
              </a:rPr>
              <a:t>brutowaarde</a:t>
            </a:r>
            <a:r>
              <a:rPr lang="nl-NL" dirty="0">
                <a:latin typeface="Raleway Light" pitchFamily="2" charset="0"/>
              </a:rPr>
              <a:t> gezien. </a:t>
            </a:r>
          </a:p>
          <a:p>
            <a:endParaRPr lang="nl-NL" dirty="0">
              <a:latin typeface="Raleway Light" pitchFamily="2" charset="0"/>
            </a:endParaRPr>
          </a:p>
          <a:p>
            <a:pPr>
              <a:buClr>
                <a:schemeClr val="accent2"/>
              </a:buClr>
              <a:buFont typeface="Wingdings" panose="05000000000000000000" pitchFamily="2" charset="2"/>
              <a:buChar char="Ø"/>
            </a:pPr>
            <a:r>
              <a:rPr lang="nl-NL" b="1" dirty="0">
                <a:latin typeface="Raleway Light" pitchFamily="2" charset="0"/>
              </a:rPr>
              <a:t>Gelijke</a:t>
            </a:r>
            <a:r>
              <a:rPr lang="nl-NL" dirty="0">
                <a:latin typeface="Raleway Light" pitchFamily="2" charset="0"/>
              </a:rPr>
              <a:t>: De arbeidsvoorwaarden zijn exact hetzelfde als bij de inlener. H4 en H5 uitzend-cao blijven dan wel van toepassing (behalve artikelen 28 inzake grondslagen en 36 inzake uitvoeringsregels). </a:t>
            </a:r>
          </a:p>
          <a:p>
            <a:pPr marL="0" indent="0">
              <a:buNone/>
            </a:pPr>
            <a:endParaRPr lang="nl-NL" dirty="0"/>
          </a:p>
        </p:txBody>
      </p:sp>
      <p:pic>
        <p:nvPicPr>
          <p:cNvPr id="5" name="Tijdelijke aanduiding voor afbeelding 8">
            <a:extLst>
              <a:ext uri="{FF2B5EF4-FFF2-40B4-BE49-F238E27FC236}">
                <a16:creationId xmlns:a16="http://schemas.microsoft.com/office/drawing/2014/main" id="{364E3668-F178-299D-E4A4-0FF34CC67160}"/>
              </a:ext>
            </a:extLst>
          </p:cNvPr>
          <p:cNvPicPr>
            <a:picLocks noGrp="1" noChangeAspect="1"/>
          </p:cNvPicPr>
          <p:nvPr>
            <p:ph sz="half" idx="2"/>
          </p:nvPr>
        </p:nvPicPr>
        <p:blipFill>
          <a:blip r:embed="rId2"/>
          <a:srcRect l="23587" r="23587"/>
          <a:stretch>
            <a:fillRect/>
          </a:stretch>
        </p:blipFill>
        <p:spPr>
          <a:xfrm>
            <a:off x="4648202" y="1656643"/>
            <a:ext cx="4495799" cy="4514598"/>
          </a:xfrm>
          <a:prstGeom prst="rect">
            <a:avLst/>
          </a:prstGeom>
        </p:spPr>
      </p:pic>
    </p:spTree>
    <p:extLst>
      <p:ext uri="{BB962C8B-B14F-4D97-AF65-F5344CB8AC3E}">
        <p14:creationId xmlns:p14="http://schemas.microsoft.com/office/powerpoint/2010/main" val="399235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2D6D36-E687-DF2B-F0CA-3581FF0CC58E}"/>
              </a:ext>
            </a:extLst>
          </p:cNvPr>
          <p:cNvSpPr>
            <a:spLocks noGrp="1"/>
          </p:cNvSpPr>
          <p:nvPr>
            <p:ph type="title"/>
          </p:nvPr>
        </p:nvSpPr>
        <p:spPr/>
        <p:txBody>
          <a:bodyPr>
            <a:normAutofit fontScale="90000"/>
          </a:bodyPr>
          <a:lstStyle/>
          <a:p>
            <a:r>
              <a:rPr lang="en-US" dirty="0">
                <a:solidFill>
                  <a:schemeClr val="accent1"/>
                </a:solidFill>
                <a:latin typeface="Raleway Light" pitchFamily="2" charset="0"/>
              </a:rPr>
              <a:t>ARBEIDSVOORWAARDEN</a:t>
            </a:r>
            <a:endParaRPr lang="nl-NL" dirty="0">
              <a:solidFill>
                <a:schemeClr val="accent1"/>
              </a:solidFill>
              <a:latin typeface="Raleway Light" pitchFamily="2" charset="0"/>
            </a:endParaRPr>
          </a:p>
        </p:txBody>
      </p:sp>
      <p:sp>
        <p:nvSpPr>
          <p:cNvPr id="4" name="Tijdelijke aanduiding voor inhoud 3">
            <a:extLst>
              <a:ext uri="{FF2B5EF4-FFF2-40B4-BE49-F238E27FC236}">
                <a16:creationId xmlns:a16="http://schemas.microsoft.com/office/drawing/2014/main" id="{BF4D6A31-1B1A-04C2-91FD-6AD3ADFDF25A}"/>
              </a:ext>
            </a:extLst>
          </p:cNvPr>
          <p:cNvSpPr>
            <a:spLocks noGrp="1"/>
          </p:cNvSpPr>
          <p:nvPr>
            <p:ph sz="half" idx="2"/>
          </p:nvPr>
        </p:nvSpPr>
        <p:spPr>
          <a:xfrm>
            <a:off x="293511" y="1738489"/>
            <a:ext cx="4775200" cy="4387674"/>
          </a:xfrm>
        </p:spPr>
        <p:txBody>
          <a:bodyPr>
            <a:normAutofit/>
          </a:bodyPr>
          <a:lstStyle/>
          <a:p>
            <a:pPr>
              <a:buClr>
                <a:schemeClr val="accent2"/>
              </a:buClr>
              <a:buFont typeface="Wingdings" panose="05000000000000000000" pitchFamily="2" charset="2"/>
              <a:buChar char="Ø"/>
            </a:pPr>
            <a:r>
              <a:rPr lang="nl-NL" dirty="0">
                <a:latin typeface="Raleway Light" pitchFamily="2" charset="0"/>
              </a:rPr>
              <a:t>Essentiële voorwaarden: </a:t>
            </a:r>
          </a:p>
          <a:p>
            <a:pPr marL="0" indent="0">
              <a:buNone/>
            </a:pPr>
            <a:r>
              <a:rPr lang="nl-NL" dirty="0">
                <a:latin typeface="Raleway Light" pitchFamily="2" charset="0"/>
              </a:rPr>
              <a:t>Loon (ook loondoorbetaling tijdens ziekte), toeslagen, dertiende maand, vergoedingen, vakantie- en feestdagen etc.</a:t>
            </a:r>
          </a:p>
          <a:p>
            <a:pPr marL="0" indent="0">
              <a:buNone/>
            </a:pPr>
            <a:endParaRPr lang="nl-NL" dirty="0">
              <a:latin typeface="Raleway Light" pitchFamily="2" charset="0"/>
            </a:endParaRPr>
          </a:p>
          <a:p>
            <a:pPr>
              <a:buClr>
                <a:schemeClr val="accent2"/>
              </a:buClr>
              <a:buFont typeface="Wingdings" panose="05000000000000000000" pitchFamily="2" charset="2"/>
              <a:buChar char="Ø"/>
            </a:pPr>
            <a:r>
              <a:rPr lang="nl-NL" dirty="0">
                <a:latin typeface="Raleway Light" pitchFamily="2" charset="0"/>
              </a:rPr>
              <a:t>Niet-essentiële voorwaarden:</a:t>
            </a:r>
          </a:p>
          <a:p>
            <a:pPr marL="0" indent="0">
              <a:buNone/>
            </a:pPr>
            <a:r>
              <a:rPr lang="nl-NL" dirty="0">
                <a:latin typeface="Raleway Light" pitchFamily="2" charset="0"/>
              </a:rPr>
              <a:t>Alles wat niet essentieel is, bijvoorbeeld pensioen.</a:t>
            </a:r>
            <a:endParaRPr lang="en-US" dirty="0">
              <a:latin typeface="Raleway Light" pitchFamily="2" charset="0"/>
            </a:endParaRPr>
          </a:p>
          <a:p>
            <a:pPr marL="0" indent="0">
              <a:buNone/>
            </a:pPr>
            <a:endParaRPr lang="nl-NL" dirty="0"/>
          </a:p>
        </p:txBody>
      </p:sp>
      <p:pic>
        <p:nvPicPr>
          <p:cNvPr id="7" name="Tijdelijke aanduiding voor afbeelding 5">
            <a:extLst>
              <a:ext uri="{FF2B5EF4-FFF2-40B4-BE49-F238E27FC236}">
                <a16:creationId xmlns:a16="http://schemas.microsoft.com/office/drawing/2014/main" id="{9747A989-8EA5-ACAA-6CB9-339249222632}"/>
              </a:ext>
            </a:extLst>
          </p:cNvPr>
          <p:cNvPicPr>
            <a:picLocks noChangeAspect="1"/>
          </p:cNvPicPr>
          <p:nvPr/>
        </p:nvPicPr>
        <p:blipFill>
          <a:blip r:embed="rId3"/>
          <a:srcRect l="14795" r="14795"/>
          <a:stretch>
            <a:fillRect/>
          </a:stretch>
        </p:blipFill>
        <p:spPr>
          <a:xfrm>
            <a:off x="4905748" y="1738489"/>
            <a:ext cx="4238252" cy="4255911"/>
          </a:xfrm>
          <a:prstGeom prst="rect">
            <a:avLst/>
          </a:prstGeom>
        </p:spPr>
      </p:pic>
    </p:spTree>
    <p:extLst>
      <p:ext uri="{BB962C8B-B14F-4D97-AF65-F5344CB8AC3E}">
        <p14:creationId xmlns:p14="http://schemas.microsoft.com/office/powerpoint/2010/main" val="114850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6CD594-166F-1592-CA57-662D0121D04D}"/>
              </a:ext>
            </a:extLst>
          </p:cNvPr>
          <p:cNvSpPr>
            <a:spLocks noGrp="1"/>
          </p:cNvSpPr>
          <p:nvPr>
            <p:ph type="title"/>
          </p:nvPr>
        </p:nvSpPr>
        <p:spPr>
          <a:xfrm>
            <a:off x="457200" y="1077056"/>
            <a:ext cx="6836229" cy="961571"/>
          </a:xfrm>
        </p:spPr>
        <p:txBody>
          <a:bodyPr>
            <a:normAutofit fontScale="90000"/>
          </a:bodyPr>
          <a:lstStyle/>
          <a:p>
            <a:r>
              <a:rPr lang="nl-NL" dirty="0">
                <a:solidFill>
                  <a:schemeClr val="accent1"/>
                </a:solidFill>
                <a:latin typeface="Raleway ExtraLight" pitchFamily="2" charset="0"/>
                <a:ea typeface="Calibri" panose="020F0502020204030204" pitchFamily="34" charset="0"/>
                <a:cs typeface="Times New Roman" panose="02020603050405020304" pitchFamily="18" charset="0"/>
              </a:rPr>
              <a:t>WANNEER BEREIK JE GELIJKWAARDIGHEID? </a:t>
            </a:r>
            <a:br>
              <a:rPr lang="nl-NL" cap="all" dirty="0">
                <a:solidFill>
                  <a:srgbClr val="6495C8"/>
                </a:solidFill>
                <a:latin typeface="Raleway ExtraLight" pitchFamily="2" charset="0"/>
                <a:ea typeface="Calibri" panose="020F0502020204030204" pitchFamily="34" charset="0"/>
                <a:cs typeface="Times New Roman" panose="02020603050405020304" pitchFamily="18" charset="0"/>
              </a:rPr>
            </a:br>
            <a:endParaRPr lang="nl-NL" dirty="0"/>
          </a:p>
        </p:txBody>
      </p:sp>
      <p:graphicFrame>
        <p:nvGraphicFramePr>
          <p:cNvPr id="4" name="Tijdelijke aanduiding voor inhoud 5">
            <a:extLst>
              <a:ext uri="{FF2B5EF4-FFF2-40B4-BE49-F238E27FC236}">
                <a16:creationId xmlns:a16="http://schemas.microsoft.com/office/drawing/2014/main" id="{5D41B040-267C-5BDA-2774-B66024C007F4}"/>
              </a:ext>
            </a:extLst>
          </p:cNvPr>
          <p:cNvGraphicFramePr>
            <a:graphicFrameLocks noGrp="1"/>
          </p:cNvGraphicFramePr>
          <p:nvPr>
            <p:ph idx="1"/>
            <p:extLst>
              <p:ext uri="{D42A27DB-BD31-4B8C-83A1-F6EECF244321}">
                <p14:modId xmlns:p14="http://schemas.microsoft.com/office/powerpoint/2010/main" val="2433811948"/>
              </p:ext>
            </p:extLst>
          </p:nvPr>
        </p:nvGraphicFramePr>
        <p:xfrm>
          <a:off x="457200" y="1995488"/>
          <a:ext cx="8229600" cy="4130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Plusteken 4">
            <a:extLst>
              <a:ext uri="{FF2B5EF4-FFF2-40B4-BE49-F238E27FC236}">
                <a16:creationId xmlns:a16="http://schemas.microsoft.com/office/drawing/2014/main" id="{A0CA1680-D41C-9948-2D95-8CCFBEC65FDC}"/>
              </a:ext>
            </a:extLst>
          </p:cNvPr>
          <p:cNvSpPr/>
          <p:nvPr/>
        </p:nvSpPr>
        <p:spPr>
          <a:xfrm>
            <a:off x="4068618" y="3682134"/>
            <a:ext cx="803564" cy="757381"/>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711992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5C996C-B1EA-6386-FB60-F85D929184E4}"/>
              </a:ext>
            </a:extLst>
          </p:cNvPr>
          <p:cNvSpPr>
            <a:spLocks noGrp="1"/>
          </p:cNvSpPr>
          <p:nvPr>
            <p:ph type="title"/>
          </p:nvPr>
        </p:nvSpPr>
        <p:spPr/>
        <p:txBody>
          <a:bodyPr>
            <a:normAutofit fontScale="90000"/>
          </a:bodyPr>
          <a:lstStyle/>
          <a:p>
            <a:r>
              <a:rPr lang="en-US" dirty="0">
                <a:solidFill>
                  <a:schemeClr val="accent1"/>
                </a:solidFill>
                <a:latin typeface="Raleway Light" pitchFamily="2" charset="0"/>
              </a:rPr>
              <a:t>COMPENSEREN? </a:t>
            </a:r>
            <a:br>
              <a:rPr lang="en-US" dirty="0"/>
            </a:br>
            <a:endParaRPr lang="nl-NL" dirty="0"/>
          </a:p>
        </p:txBody>
      </p:sp>
      <p:sp>
        <p:nvSpPr>
          <p:cNvPr id="3" name="Tijdelijke aanduiding voor inhoud 2">
            <a:extLst>
              <a:ext uri="{FF2B5EF4-FFF2-40B4-BE49-F238E27FC236}">
                <a16:creationId xmlns:a16="http://schemas.microsoft.com/office/drawing/2014/main" id="{7CDF56AE-9FAC-EDEC-EEF7-1E690F9F5B30}"/>
              </a:ext>
            </a:extLst>
          </p:cNvPr>
          <p:cNvSpPr>
            <a:spLocks noGrp="1"/>
          </p:cNvSpPr>
          <p:nvPr>
            <p:ph sz="half" idx="1"/>
          </p:nvPr>
        </p:nvSpPr>
        <p:spPr>
          <a:xfrm>
            <a:off x="457200" y="1600200"/>
            <a:ext cx="4114800" cy="4525963"/>
          </a:xfrm>
        </p:spPr>
        <p:txBody>
          <a:bodyPr/>
          <a:lstStyle/>
          <a:p>
            <a:pPr marL="514350" indent="-514350">
              <a:buClr>
                <a:schemeClr val="accent2"/>
              </a:buClr>
              <a:buFont typeface="+mj-lt"/>
              <a:buAutoNum type="arabicPeriod"/>
            </a:pPr>
            <a:r>
              <a:rPr lang="en-US" dirty="0" err="1">
                <a:latin typeface="Raleway Light" pitchFamily="2" charset="0"/>
              </a:rPr>
              <a:t>Essentiële</a:t>
            </a:r>
            <a:r>
              <a:rPr lang="en-US" dirty="0">
                <a:latin typeface="Raleway Light" pitchFamily="2" charset="0"/>
              </a:rPr>
              <a:t> </a:t>
            </a:r>
            <a:r>
              <a:rPr lang="en-US" dirty="0" err="1">
                <a:latin typeface="Raleway Light" pitchFamily="2" charset="0"/>
              </a:rPr>
              <a:t>arbeidsvoorwaarden</a:t>
            </a:r>
            <a:endParaRPr lang="en-US" dirty="0">
              <a:latin typeface="Raleway Light" pitchFamily="2" charset="0"/>
            </a:endParaRPr>
          </a:p>
          <a:p>
            <a:pPr marL="514350" indent="-514350">
              <a:buClr>
                <a:schemeClr val="accent2"/>
              </a:buClr>
              <a:buFont typeface="+mj-lt"/>
              <a:buAutoNum type="arabicPeriod"/>
            </a:pPr>
            <a:r>
              <a:rPr lang="en-US" dirty="0" err="1">
                <a:latin typeface="Raleway Light" pitchFamily="2" charset="0"/>
              </a:rPr>
              <a:t>Niet-essentiële</a:t>
            </a:r>
            <a:r>
              <a:rPr lang="en-US" dirty="0">
                <a:latin typeface="Raleway Light" pitchFamily="2" charset="0"/>
              </a:rPr>
              <a:t> </a:t>
            </a:r>
            <a:r>
              <a:rPr lang="en-US" dirty="0" err="1">
                <a:latin typeface="Raleway Light" pitchFamily="2" charset="0"/>
              </a:rPr>
              <a:t>arbeidsvoorwaarden</a:t>
            </a:r>
            <a:r>
              <a:rPr lang="en-US" dirty="0">
                <a:latin typeface="Raleway Light" pitchFamily="2" charset="0"/>
              </a:rPr>
              <a:t> </a:t>
            </a:r>
          </a:p>
          <a:p>
            <a:pPr marL="514350" indent="-514350">
              <a:buClr>
                <a:schemeClr val="accent2"/>
              </a:buClr>
              <a:buFont typeface="+mj-lt"/>
              <a:buAutoNum type="arabicPeriod"/>
            </a:pPr>
            <a:r>
              <a:rPr lang="en-US" dirty="0" err="1">
                <a:latin typeface="Raleway Light" pitchFamily="2" charset="0"/>
              </a:rPr>
              <a:t>Beperkingen</a:t>
            </a:r>
            <a:r>
              <a:rPr lang="en-US" dirty="0">
                <a:latin typeface="Raleway Light" pitchFamily="2" charset="0"/>
              </a:rPr>
              <a:t> </a:t>
            </a:r>
          </a:p>
          <a:p>
            <a:pPr marL="0" indent="0">
              <a:buNone/>
            </a:pPr>
            <a:endParaRPr lang="nl-NL" dirty="0"/>
          </a:p>
        </p:txBody>
      </p:sp>
      <p:pic>
        <p:nvPicPr>
          <p:cNvPr id="5" name="Tijdelijke aanduiding voor inhoud 4">
            <a:extLst>
              <a:ext uri="{FF2B5EF4-FFF2-40B4-BE49-F238E27FC236}">
                <a16:creationId xmlns:a16="http://schemas.microsoft.com/office/drawing/2014/main" id="{57D5EA05-1390-6C6E-4944-146FE52231DC}"/>
              </a:ext>
            </a:extLst>
          </p:cNvPr>
          <p:cNvPicPr>
            <a:picLocks noGrp="1" noChangeAspect="1"/>
          </p:cNvPicPr>
          <p:nvPr>
            <p:ph sz="half" idx="2"/>
          </p:nvPr>
        </p:nvPicPr>
        <p:blipFill>
          <a:blip r:embed="rId3"/>
          <a:stretch>
            <a:fillRect/>
          </a:stretch>
        </p:blipFill>
        <p:spPr>
          <a:xfrm>
            <a:off x="4648199" y="1727201"/>
            <a:ext cx="4407371" cy="3942120"/>
          </a:xfrm>
          <a:prstGeom prst="rect">
            <a:avLst/>
          </a:prstGeom>
        </p:spPr>
      </p:pic>
    </p:spTree>
    <p:extLst>
      <p:ext uri="{BB962C8B-B14F-4D97-AF65-F5344CB8AC3E}">
        <p14:creationId xmlns:p14="http://schemas.microsoft.com/office/powerpoint/2010/main" val="991888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B9D1E0-C635-55F5-022A-9231856D022B}"/>
              </a:ext>
            </a:extLst>
          </p:cNvPr>
          <p:cNvSpPr>
            <a:spLocks noGrp="1"/>
          </p:cNvSpPr>
          <p:nvPr>
            <p:ph type="title"/>
          </p:nvPr>
        </p:nvSpPr>
        <p:spPr>
          <a:xfrm>
            <a:off x="457200" y="718532"/>
            <a:ext cx="6836229" cy="961571"/>
          </a:xfrm>
        </p:spPr>
        <p:txBody>
          <a:bodyPr>
            <a:normAutofit fontScale="90000"/>
          </a:bodyPr>
          <a:lstStyle/>
          <a:p>
            <a:r>
              <a:rPr lang="nl-NL" dirty="0">
                <a:solidFill>
                  <a:schemeClr val="accent1"/>
                </a:solidFill>
                <a:latin typeface="Raleway ExtraLight" pitchFamily="2" charset="0"/>
                <a:ea typeface="Calibri" panose="020F0502020204030204" pitchFamily="34" charset="0"/>
                <a:cs typeface="Times New Roman" panose="02020603050405020304" pitchFamily="18" charset="0"/>
              </a:rPr>
              <a:t>1: ESSENTIËLE ARBEIDSVOORWAARDEN </a:t>
            </a:r>
            <a:br>
              <a:rPr lang="nl-NL" cap="all" dirty="0">
                <a:solidFill>
                  <a:srgbClr val="6495C8"/>
                </a:solidFill>
                <a:latin typeface="Raleway ExtraLight" pitchFamily="2" charset="0"/>
                <a:ea typeface="Calibri" panose="020F0502020204030204" pitchFamily="34" charset="0"/>
                <a:cs typeface="Times New Roman" panose="02020603050405020304" pitchFamily="18" charset="0"/>
              </a:rPr>
            </a:br>
            <a:endParaRPr lang="nl-NL" dirty="0">
              <a:latin typeface="Raleway Light" pitchFamily="2" charset="0"/>
            </a:endParaRPr>
          </a:p>
        </p:txBody>
      </p:sp>
      <p:sp>
        <p:nvSpPr>
          <p:cNvPr id="3" name="Tijdelijke aanduiding voor inhoud 2">
            <a:extLst>
              <a:ext uri="{FF2B5EF4-FFF2-40B4-BE49-F238E27FC236}">
                <a16:creationId xmlns:a16="http://schemas.microsoft.com/office/drawing/2014/main" id="{6DEE62C6-43B6-2880-8A54-14DDDB97FC2A}"/>
              </a:ext>
            </a:extLst>
          </p:cNvPr>
          <p:cNvSpPr>
            <a:spLocks noGrp="1"/>
          </p:cNvSpPr>
          <p:nvPr>
            <p:ph idx="1"/>
          </p:nvPr>
        </p:nvSpPr>
        <p:spPr/>
        <p:txBody>
          <a:bodyPr>
            <a:normAutofit/>
          </a:bodyPr>
          <a:lstStyle/>
          <a:p>
            <a:pPr marL="0" lvl="0" indent="0" algn="just">
              <a:lnSpc>
                <a:spcPct val="107000"/>
              </a:lnSpc>
              <a:buClr>
                <a:schemeClr val="accent2"/>
              </a:buClr>
              <a:buNone/>
            </a:pPr>
            <a:r>
              <a:rPr lang="nl-NL" sz="2400" dirty="0">
                <a:latin typeface="Raleway Light" pitchFamily="2" charset="0"/>
                <a:ea typeface="Calibri" panose="020F0502020204030204" pitchFamily="34" charset="0"/>
                <a:cs typeface="Times New Roman" panose="02020603050405020304" pitchFamily="18" charset="0"/>
              </a:rPr>
              <a:t>Nadelen in essentiële arbeidsvoorwaarden moeten worden  gecompenseerd met een andere essentiële arbeidsvoorwaarde. </a:t>
            </a:r>
          </a:p>
          <a:p>
            <a:pPr marL="0" lvl="0" indent="0" algn="just">
              <a:lnSpc>
                <a:spcPct val="107000"/>
              </a:lnSpc>
              <a:buClr>
                <a:schemeClr val="accent2"/>
              </a:buClr>
              <a:buNone/>
            </a:pPr>
            <a:endParaRPr lang="nl-NL" sz="2400" dirty="0">
              <a:latin typeface="Raleway Light" pitchFamily="2" charset="0"/>
              <a:ea typeface="Calibri" panose="020F0502020204030204" pitchFamily="34" charset="0"/>
              <a:cs typeface="Times New Roman" panose="02020603050405020304" pitchFamily="18" charset="0"/>
            </a:endParaRPr>
          </a:p>
          <a:p>
            <a:pPr marL="0" lvl="0" indent="0" algn="just">
              <a:lnSpc>
                <a:spcPct val="107000"/>
              </a:lnSpc>
              <a:buClr>
                <a:schemeClr val="accent2"/>
              </a:buClr>
              <a:buNone/>
            </a:pPr>
            <a:r>
              <a:rPr lang="nl-NL" sz="2400" dirty="0" err="1">
                <a:latin typeface="Raleway Light" pitchFamily="2" charset="0"/>
                <a:ea typeface="Calibri" panose="020F0502020204030204" pitchFamily="34" charset="0"/>
                <a:cs typeface="Times New Roman" panose="02020603050405020304" pitchFamily="18" charset="0"/>
              </a:rPr>
              <a:t>Vb</a:t>
            </a:r>
            <a:r>
              <a:rPr lang="nl-NL" sz="2400" dirty="0">
                <a:latin typeface="Raleway Light" pitchFamily="2" charset="0"/>
                <a:ea typeface="Calibri" panose="020F0502020204030204" pitchFamily="34" charset="0"/>
                <a:cs typeface="Times New Roman" panose="02020603050405020304" pitchFamily="18" charset="0"/>
              </a:rPr>
              <a:t>: De inlener kent 8,5% vakantiebijslag, maar de uitzendkracht krijgt 8%. De resterende 0,5% dient te worden gecompenseerd binnen de essentiële voorwaarden, bijvoorbeeld in het loon of een projecttoeslag. </a:t>
            </a:r>
          </a:p>
        </p:txBody>
      </p:sp>
    </p:spTree>
    <p:extLst>
      <p:ext uri="{BB962C8B-B14F-4D97-AF65-F5344CB8AC3E}">
        <p14:creationId xmlns:p14="http://schemas.microsoft.com/office/powerpoint/2010/main" val="1693291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DFED4D-D53E-5B22-BEBF-3D58825836B3}"/>
              </a:ext>
            </a:extLst>
          </p:cNvPr>
          <p:cNvSpPr>
            <a:spLocks noGrp="1"/>
          </p:cNvSpPr>
          <p:nvPr>
            <p:ph type="title"/>
          </p:nvPr>
        </p:nvSpPr>
        <p:spPr/>
        <p:txBody>
          <a:bodyPr/>
          <a:lstStyle/>
          <a:p>
            <a:endParaRPr lang="nl-NL" dirty="0"/>
          </a:p>
        </p:txBody>
      </p:sp>
      <p:pic>
        <p:nvPicPr>
          <p:cNvPr id="3" name="Afbeelding 2">
            <a:extLst>
              <a:ext uri="{FF2B5EF4-FFF2-40B4-BE49-F238E27FC236}">
                <a16:creationId xmlns:a16="http://schemas.microsoft.com/office/drawing/2014/main" id="{885416E8-8E5F-93E5-3E03-028B409D7AF2}"/>
              </a:ext>
            </a:extLst>
          </p:cNvPr>
          <p:cNvPicPr>
            <a:picLocks noChangeAspect="1"/>
          </p:cNvPicPr>
          <p:nvPr/>
        </p:nvPicPr>
        <p:blipFill>
          <a:blip r:embed="rId2"/>
          <a:stretch>
            <a:fillRect/>
          </a:stretch>
        </p:blipFill>
        <p:spPr>
          <a:xfrm>
            <a:off x="0" y="0"/>
            <a:ext cx="9144000" cy="6858000"/>
          </a:xfrm>
          <a:prstGeom prst="rect">
            <a:avLst/>
          </a:prstGeom>
        </p:spPr>
      </p:pic>
      <p:pic>
        <p:nvPicPr>
          <p:cNvPr id="5" name="Afbeelding 4">
            <a:extLst>
              <a:ext uri="{FF2B5EF4-FFF2-40B4-BE49-F238E27FC236}">
                <a16:creationId xmlns:a16="http://schemas.microsoft.com/office/drawing/2014/main" id="{0BD1C76F-AAC7-E0A8-675B-E0290DE8E2A6}"/>
              </a:ext>
            </a:extLst>
          </p:cNvPr>
          <p:cNvPicPr>
            <a:picLocks noChangeAspect="1"/>
          </p:cNvPicPr>
          <p:nvPr/>
        </p:nvPicPr>
        <p:blipFill>
          <a:blip r:embed="rId3"/>
          <a:stretch>
            <a:fillRect/>
          </a:stretch>
        </p:blipFill>
        <p:spPr>
          <a:xfrm>
            <a:off x="110562" y="4622257"/>
            <a:ext cx="5755400" cy="1405593"/>
          </a:xfrm>
          <a:prstGeom prst="rect">
            <a:avLst/>
          </a:prstGeom>
        </p:spPr>
      </p:pic>
      <p:sp>
        <p:nvSpPr>
          <p:cNvPr id="7" name="Tekstvak 6">
            <a:extLst>
              <a:ext uri="{FF2B5EF4-FFF2-40B4-BE49-F238E27FC236}">
                <a16:creationId xmlns:a16="http://schemas.microsoft.com/office/drawing/2014/main" id="{DD0A70C4-0472-0778-872E-E9B1915650E4}"/>
              </a:ext>
            </a:extLst>
          </p:cNvPr>
          <p:cNvSpPr txBox="1"/>
          <p:nvPr/>
        </p:nvSpPr>
        <p:spPr>
          <a:xfrm>
            <a:off x="354467" y="5843184"/>
            <a:ext cx="5755400" cy="369332"/>
          </a:xfrm>
          <a:prstGeom prst="rect">
            <a:avLst/>
          </a:prstGeom>
          <a:noFill/>
        </p:spPr>
        <p:txBody>
          <a:bodyPr wrap="square">
            <a:spAutoFit/>
          </a:bodyPr>
          <a:lstStyle/>
          <a:p>
            <a:r>
              <a:rPr lang="en-US" sz="1800" dirty="0">
                <a:solidFill>
                  <a:schemeClr val="bg1"/>
                </a:solidFill>
                <a:latin typeface="Raleway Light" pitchFamily="2" charset="0"/>
              </a:rPr>
              <a:t>DE VOORT </a:t>
            </a:r>
            <a:r>
              <a:rPr lang="en-US" dirty="0">
                <a:solidFill>
                  <a:schemeClr val="bg1"/>
                </a:solidFill>
                <a:latin typeface="Raleway Light" pitchFamily="2" charset="0"/>
              </a:rPr>
              <a:t>A</a:t>
            </a:r>
            <a:r>
              <a:rPr lang="en-US" sz="1800" dirty="0">
                <a:solidFill>
                  <a:schemeClr val="bg1"/>
                </a:solidFill>
                <a:latin typeface="Raleway Light" pitchFamily="2" charset="0"/>
              </a:rPr>
              <a:t>dvocaten | MEDIATORS</a:t>
            </a:r>
          </a:p>
        </p:txBody>
      </p:sp>
    </p:spTree>
    <p:extLst>
      <p:ext uri="{BB962C8B-B14F-4D97-AF65-F5344CB8AC3E}">
        <p14:creationId xmlns:p14="http://schemas.microsoft.com/office/powerpoint/2010/main" val="3496952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2CD96-7ABD-615D-6BB8-FCEE4C019AC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87FACB2-E892-0B0F-CAA7-A6292EA47368}"/>
              </a:ext>
            </a:extLst>
          </p:cNvPr>
          <p:cNvSpPr>
            <a:spLocks noGrp="1"/>
          </p:cNvSpPr>
          <p:nvPr>
            <p:ph type="title"/>
          </p:nvPr>
        </p:nvSpPr>
        <p:spPr>
          <a:xfrm>
            <a:off x="457200" y="707243"/>
            <a:ext cx="6836229" cy="961571"/>
          </a:xfrm>
        </p:spPr>
        <p:txBody>
          <a:bodyPr>
            <a:normAutofit fontScale="90000"/>
          </a:bodyPr>
          <a:lstStyle/>
          <a:p>
            <a:r>
              <a:rPr lang="nl-NL" dirty="0">
                <a:solidFill>
                  <a:schemeClr val="accent1"/>
                </a:solidFill>
                <a:latin typeface="Raleway ExtraLight" pitchFamily="2" charset="0"/>
                <a:ea typeface="Calibri" panose="020F0502020204030204" pitchFamily="34" charset="0"/>
                <a:cs typeface="Times New Roman" panose="02020603050405020304" pitchFamily="18" charset="0"/>
              </a:rPr>
              <a:t>2: NIET-ESSENTIËLE ARBEIDSVOORWAARDEN </a:t>
            </a:r>
            <a:br>
              <a:rPr lang="nl-NL" cap="all" dirty="0">
                <a:solidFill>
                  <a:srgbClr val="6495C8"/>
                </a:solidFill>
                <a:latin typeface="Raleway ExtraLight" pitchFamily="2" charset="0"/>
                <a:ea typeface="Calibri" panose="020F0502020204030204" pitchFamily="34" charset="0"/>
                <a:cs typeface="Times New Roman" panose="02020603050405020304" pitchFamily="18" charset="0"/>
              </a:rPr>
            </a:br>
            <a:endParaRPr lang="nl-NL" dirty="0">
              <a:latin typeface="Raleway Light" pitchFamily="2" charset="0"/>
            </a:endParaRPr>
          </a:p>
        </p:txBody>
      </p:sp>
      <p:sp>
        <p:nvSpPr>
          <p:cNvPr id="3" name="Tijdelijke aanduiding voor inhoud 2">
            <a:extLst>
              <a:ext uri="{FF2B5EF4-FFF2-40B4-BE49-F238E27FC236}">
                <a16:creationId xmlns:a16="http://schemas.microsoft.com/office/drawing/2014/main" id="{DABB9516-78A6-C169-9C9E-662001A675FE}"/>
              </a:ext>
            </a:extLst>
          </p:cNvPr>
          <p:cNvSpPr>
            <a:spLocks noGrp="1"/>
          </p:cNvSpPr>
          <p:nvPr>
            <p:ph idx="1"/>
          </p:nvPr>
        </p:nvSpPr>
        <p:spPr/>
        <p:txBody>
          <a:bodyPr>
            <a:normAutofit/>
          </a:bodyPr>
          <a:lstStyle/>
          <a:p>
            <a:pPr marL="0" lvl="0" indent="0" algn="just">
              <a:lnSpc>
                <a:spcPct val="107000"/>
              </a:lnSpc>
              <a:buClr>
                <a:schemeClr val="accent2"/>
              </a:buClr>
              <a:buNone/>
            </a:pPr>
            <a:r>
              <a:rPr lang="nl-NL" sz="2400" dirty="0">
                <a:latin typeface="Raleway Light" pitchFamily="2" charset="0"/>
                <a:ea typeface="Calibri" panose="020F0502020204030204" pitchFamily="34" charset="0"/>
                <a:cs typeface="Times New Roman" panose="02020603050405020304" pitchFamily="18" charset="0"/>
              </a:rPr>
              <a:t>Nadelen in niet-essentiële arbeidsvoorwaarden mogen worden  gecompenseerd met andere essentiële of niet essentiële arbeidsvoorwaarden.</a:t>
            </a:r>
          </a:p>
          <a:p>
            <a:pPr marL="0" lvl="0" indent="0" algn="just">
              <a:lnSpc>
                <a:spcPct val="107000"/>
              </a:lnSpc>
              <a:buClr>
                <a:schemeClr val="accent2"/>
              </a:buClr>
              <a:buNone/>
            </a:pPr>
            <a:endParaRPr lang="nl-NL" sz="2400" dirty="0">
              <a:latin typeface="Raleway Light" pitchFamily="2" charset="0"/>
              <a:ea typeface="Calibri" panose="020F0502020204030204" pitchFamily="34" charset="0"/>
              <a:cs typeface="Times New Roman" panose="02020603050405020304" pitchFamily="18" charset="0"/>
            </a:endParaRPr>
          </a:p>
          <a:p>
            <a:pPr marL="0" lvl="0" indent="0" algn="just">
              <a:lnSpc>
                <a:spcPct val="107000"/>
              </a:lnSpc>
              <a:buClr>
                <a:schemeClr val="accent2"/>
              </a:buClr>
              <a:buNone/>
            </a:pPr>
            <a:r>
              <a:rPr lang="nl-NL" sz="2400" dirty="0" err="1">
                <a:latin typeface="Raleway Light" pitchFamily="2" charset="0"/>
                <a:ea typeface="Calibri" panose="020F0502020204030204" pitchFamily="34" charset="0"/>
                <a:cs typeface="Times New Roman" panose="02020603050405020304" pitchFamily="18" charset="0"/>
              </a:rPr>
              <a:t>Vb</a:t>
            </a:r>
            <a:r>
              <a:rPr lang="nl-NL" sz="2400" dirty="0">
                <a:latin typeface="Raleway Light" pitchFamily="2" charset="0"/>
                <a:ea typeface="Calibri" panose="020F0502020204030204" pitchFamily="34" charset="0"/>
                <a:cs typeface="Times New Roman" panose="02020603050405020304" pitchFamily="18" charset="0"/>
              </a:rPr>
              <a:t>: De inlener kent een betere pensioenregeling van </a:t>
            </a:r>
            <a:r>
              <a:rPr lang="nl-NL" sz="2400" dirty="0" err="1">
                <a:latin typeface="Raleway Light" pitchFamily="2" charset="0"/>
                <a:ea typeface="Calibri" panose="020F0502020204030204" pitchFamily="34" charset="0"/>
                <a:cs typeface="Times New Roman" panose="02020603050405020304" pitchFamily="18" charset="0"/>
              </a:rPr>
              <a:t>StiPP</a:t>
            </a:r>
            <a:r>
              <a:rPr lang="nl-NL" sz="2400" dirty="0">
                <a:latin typeface="Raleway Light" pitchFamily="2" charset="0"/>
                <a:ea typeface="Calibri" panose="020F0502020204030204" pitchFamily="34" charset="0"/>
                <a:cs typeface="Times New Roman" panose="02020603050405020304" pitchFamily="18" charset="0"/>
              </a:rPr>
              <a:t>, dan mag je dat compenseren met bijvoorbeeld meer loon, een hogere projecttoeslag of IKB-budget. </a:t>
            </a:r>
          </a:p>
          <a:p>
            <a:pPr marL="0" indent="0">
              <a:buNone/>
            </a:pPr>
            <a:endParaRPr lang="nl-NL" dirty="0"/>
          </a:p>
        </p:txBody>
      </p:sp>
    </p:spTree>
    <p:extLst>
      <p:ext uri="{BB962C8B-B14F-4D97-AF65-F5344CB8AC3E}">
        <p14:creationId xmlns:p14="http://schemas.microsoft.com/office/powerpoint/2010/main" val="3948918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8DEB3-54C4-83A6-3993-6A6D05CA084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B3830FE-D57E-5319-DF01-097F0A9A1D39}"/>
              </a:ext>
            </a:extLst>
          </p:cNvPr>
          <p:cNvSpPr>
            <a:spLocks noGrp="1"/>
          </p:cNvSpPr>
          <p:nvPr>
            <p:ph type="title"/>
          </p:nvPr>
        </p:nvSpPr>
        <p:spPr>
          <a:xfrm>
            <a:off x="457200" y="707243"/>
            <a:ext cx="6836229" cy="961571"/>
          </a:xfrm>
        </p:spPr>
        <p:txBody>
          <a:bodyPr>
            <a:normAutofit fontScale="90000"/>
          </a:bodyPr>
          <a:lstStyle/>
          <a:p>
            <a:r>
              <a:rPr lang="nl-NL" cap="all" dirty="0">
                <a:solidFill>
                  <a:srgbClr val="6495C8"/>
                </a:solidFill>
                <a:latin typeface="Raleway ExtraLight" pitchFamily="2" charset="0"/>
                <a:ea typeface="Calibri" panose="020F0502020204030204" pitchFamily="34" charset="0"/>
                <a:cs typeface="Times New Roman" panose="02020603050405020304" pitchFamily="18" charset="0"/>
              </a:rPr>
              <a:t>3: BEPERKINGEN</a:t>
            </a:r>
            <a:br>
              <a:rPr lang="nl-NL" cap="all" dirty="0">
                <a:solidFill>
                  <a:srgbClr val="6495C8"/>
                </a:solidFill>
                <a:latin typeface="Raleway ExtraLight" pitchFamily="2" charset="0"/>
                <a:ea typeface="Calibri" panose="020F0502020204030204" pitchFamily="34" charset="0"/>
                <a:cs typeface="Times New Roman" panose="02020603050405020304" pitchFamily="18" charset="0"/>
              </a:rPr>
            </a:br>
            <a:endParaRPr lang="nl-NL" dirty="0">
              <a:latin typeface="Raleway Light" pitchFamily="2" charset="0"/>
            </a:endParaRPr>
          </a:p>
        </p:txBody>
      </p:sp>
      <p:sp>
        <p:nvSpPr>
          <p:cNvPr id="3" name="Tijdelijke aanduiding voor inhoud 2">
            <a:extLst>
              <a:ext uri="{FF2B5EF4-FFF2-40B4-BE49-F238E27FC236}">
                <a16:creationId xmlns:a16="http://schemas.microsoft.com/office/drawing/2014/main" id="{BEB7E4F9-BE22-163C-8AFC-EE3FE5CE2658}"/>
              </a:ext>
            </a:extLst>
          </p:cNvPr>
          <p:cNvSpPr>
            <a:spLocks noGrp="1"/>
          </p:cNvSpPr>
          <p:nvPr>
            <p:ph idx="1"/>
          </p:nvPr>
        </p:nvSpPr>
        <p:spPr/>
        <p:txBody>
          <a:bodyPr>
            <a:normAutofit/>
          </a:bodyPr>
          <a:lstStyle/>
          <a:p>
            <a:pPr marL="0" lvl="0" indent="0" algn="just">
              <a:lnSpc>
                <a:spcPct val="107000"/>
              </a:lnSpc>
              <a:buClr>
                <a:schemeClr val="accent2"/>
              </a:buClr>
              <a:buNone/>
            </a:pPr>
            <a:r>
              <a:rPr lang="nl-NL" sz="2600" dirty="0">
                <a:latin typeface="Raleway Light" pitchFamily="2" charset="0"/>
                <a:ea typeface="Calibri" panose="020F0502020204030204" pitchFamily="34" charset="0"/>
                <a:cs typeface="Times New Roman" panose="02020603050405020304" pitchFamily="18" charset="0"/>
              </a:rPr>
              <a:t>Niet-essentiële voorwaarden mogen niet worden gebruikt om op essentiële voorwaarden te korten. </a:t>
            </a:r>
          </a:p>
          <a:p>
            <a:pPr marL="0" lvl="0" indent="0" algn="just">
              <a:lnSpc>
                <a:spcPct val="107000"/>
              </a:lnSpc>
              <a:buClr>
                <a:schemeClr val="accent2"/>
              </a:buClr>
              <a:buNone/>
            </a:pPr>
            <a:endParaRPr lang="nl-NL" sz="2600" dirty="0">
              <a:latin typeface="Raleway Light" pitchFamily="2" charset="0"/>
              <a:ea typeface="Calibri" panose="020F0502020204030204" pitchFamily="34" charset="0"/>
              <a:cs typeface="Times New Roman" panose="02020603050405020304" pitchFamily="18" charset="0"/>
            </a:endParaRPr>
          </a:p>
          <a:p>
            <a:pPr marL="0" lvl="0" indent="0" algn="just">
              <a:lnSpc>
                <a:spcPct val="107000"/>
              </a:lnSpc>
              <a:buClr>
                <a:schemeClr val="accent2"/>
              </a:buClr>
              <a:buNone/>
            </a:pPr>
            <a:r>
              <a:rPr lang="nl-NL" sz="2600" dirty="0" err="1">
                <a:latin typeface="Raleway Light" pitchFamily="2" charset="0"/>
                <a:ea typeface="Calibri" panose="020F0502020204030204" pitchFamily="34" charset="0"/>
                <a:cs typeface="Times New Roman" panose="02020603050405020304" pitchFamily="18" charset="0"/>
              </a:rPr>
              <a:t>Vb</a:t>
            </a:r>
            <a:r>
              <a:rPr lang="nl-NL" sz="2600" dirty="0">
                <a:latin typeface="Raleway Light" pitchFamily="2" charset="0"/>
                <a:ea typeface="Calibri" panose="020F0502020204030204" pitchFamily="34" charset="0"/>
                <a:cs typeface="Times New Roman" panose="02020603050405020304" pitchFamily="18" charset="0"/>
              </a:rPr>
              <a:t>: als de inlener geen pensioenregeling kent, mag je niet de </a:t>
            </a:r>
            <a:r>
              <a:rPr lang="nl-NL" sz="2600" dirty="0" err="1">
                <a:latin typeface="Raleway Light" pitchFamily="2" charset="0"/>
                <a:ea typeface="Calibri" panose="020F0502020204030204" pitchFamily="34" charset="0"/>
                <a:cs typeface="Times New Roman" panose="02020603050405020304" pitchFamily="18" charset="0"/>
              </a:rPr>
              <a:t>StiPP</a:t>
            </a:r>
            <a:r>
              <a:rPr lang="nl-NL" sz="2600" dirty="0">
                <a:latin typeface="Raleway Light" pitchFamily="2" charset="0"/>
                <a:ea typeface="Calibri" panose="020F0502020204030204" pitchFamily="34" charset="0"/>
                <a:cs typeface="Times New Roman" panose="02020603050405020304" pitchFamily="18" charset="0"/>
              </a:rPr>
              <a:t>-regeling in mindering brengen op essentiële arbeidsvoorwaarden zoals loon, projecttoeslag, IKB etc. </a:t>
            </a:r>
          </a:p>
        </p:txBody>
      </p:sp>
    </p:spTree>
    <p:extLst>
      <p:ext uri="{BB962C8B-B14F-4D97-AF65-F5344CB8AC3E}">
        <p14:creationId xmlns:p14="http://schemas.microsoft.com/office/powerpoint/2010/main" val="3392608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9ECBD59-A8A5-87BF-A3AA-7951CE301697}"/>
              </a:ext>
            </a:extLst>
          </p:cNvPr>
          <p:cNvSpPr>
            <a:spLocks noGrp="1"/>
          </p:cNvSpPr>
          <p:nvPr>
            <p:ph sz="half" idx="1"/>
          </p:nvPr>
        </p:nvSpPr>
        <p:spPr>
          <a:xfrm>
            <a:off x="259643" y="1600200"/>
            <a:ext cx="4549423" cy="4525963"/>
          </a:xfrm>
        </p:spPr>
        <p:txBody>
          <a:bodyPr/>
          <a:lstStyle/>
          <a:p>
            <a:pPr marL="0" indent="0">
              <a:buNone/>
            </a:pPr>
            <a:r>
              <a:rPr lang="en-US" sz="3600" dirty="0">
                <a:solidFill>
                  <a:schemeClr val="accent1"/>
                </a:solidFill>
                <a:latin typeface="Raleway Light" pitchFamily="2" charset="0"/>
              </a:rPr>
              <a:t>OVERGANGSRECHT GELIJKE OF GELIJKWAARDIGE BEHANDELING</a:t>
            </a:r>
            <a:br>
              <a:rPr lang="en-US" dirty="0"/>
            </a:br>
            <a:endParaRPr lang="nl-NL" dirty="0"/>
          </a:p>
        </p:txBody>
      </p:sp>
      <p:pic>
        <p:nvPicPr>
          <p:cNvPr id="5" name="Tijdelijke aanduiding voor inhoud 4">
            <a:extLst>
              <a:ext uri="{FF2B5EF4-FFF2-40B4-BE49-F238E27FC236}">
                <a16:creationId xmlns:a16="http://schemas.microsoft.com/office/drawing/2014/main" id="{A3FB6D71-2615-8956-BC7C-1C7F7F6A5689}"/>
              </a:ext>
            </a:extLst>
          </p:cNvPr>
          <p:cNvPicPr>
            <a:picLocks noGrp="1" noChangeAspect="1"/>
          </p:cNvPicPr>
          <p:nvPr>
            <p:ph sz="half" idx="2"/>
          </p:nvPr>
        </p:nvPicPr>
        <p:blipFill>
          <a:blip r:embed="rId2"/>
          <a:stretch>
            <a:fillRect/>
          </a:stretch>
        </p:blipFill>
        <p:spPr>
          <a:xfrm>
            <a:off x="4845757" y="1600200"/>
            <a:ext cx="4038600" cy="4054754"/>
          </a:xfrm>
          <a:prstGeom prst="rect">
            <a:avLst/>
          </a:prstGeom>
        </p:spPr>
      </p:pic>
    </p:spTree>
    <p:extLst>
      <p:ext uri="{BB962C8B-B14F-4D97-AF65-F5344CB8AC3E}">
        <p14:creationId xmlns:p14="http://schemas.microsoft.com/office/powerpoint/2010/main" val="405676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B36DCF-AB6B-9694-6812-C57A3B2BD729}"/>
              </a:ext>
            </a:extLst>
          </p:cNvPr>
          <p:cNvSpPr>
            <a:spLocks noGrp="1"/>
          </p:cNvSpPr>
          <p:nvPr>
            <p:ph type="title"/>
          </p:nvPr>
        </p:nvSpPr>
        <p:spPr>
          <a:xfrm>
            <a:off x="457200" y="562428"/>
            <a:ext cx="7388578" cy="961571"/>
          </a:xfrm>
        </p:spPr>
        <p:txBody>
          <a:bodyPr>
            <a:noAutofit/>
          </a:bodyPr>
          <a:lstStyle/>
          <a:p>
            <a:r>
              <a:rPr lang="en-US" sz="4000" dirty="0">
                <a:solidFill>
                  <a:schemeClr val="accent1"/>
                </a:solidFill>
                <a:latin typeface="Raleway Light" pitchFamily="2" charset="0"/>
              </a:rPr>
              <a:t>OVERGANGSRECHT UITZENDKRACHT </a:t>
            </a:r>
            <a:endParaRPr lang="nl-NL" sz="4000" dirty="0">
              <a:solidFill>
                <a:schemeClr val="accent1"/>
              </a:solidFill>
              <a:latin typeface="Raleway Light" pitchFamily="2" charset="0"/>
            </a:endParaRPr>
          </a:p>
        </p:txBody>
      </p:sp>
      <p:sp>
        <p:nvSpPr>
          <p:cNvPr id="3" name="Tijdelijke aanduiding voor inhoud 2">
            <a:extLst>
              <a:ext uri="{FF2B5EF4-FFF2-40B4-BE49-F238E27FC236}">
                <a16:creationId xmlns:a16="http://schemas.microsoft.com/office/drawing/2014/main" id="{87D162E9-FF5D-EB03-910C-7D357B4270F1}"/>
              </a:ext>
            </a:extLst>
          </p:cNvPr>
          <p:cNvSpPr>
            <a:spLocks noGrp="1"/>
          </p:cNvSpPr>
          <p:nvPr>
            <p:ph sz="half" idx="1"/>
          </p:nvPr>
        </p:nvSpPr>
        <p:spPr>
          <a:xfrm>
            <a:off x="457201" y="1718809"/>
            <a:ext cx="4038600" cy="4525963"/>
          </a:xfrm>
        </p:spPr>
        <p:txBody>
          <a:bodyPr>
            <a:normAutofit fontScale="77500" lnSpcReduction="20000"/>
          </a:bodyPr>
          <a:lstStyle/>
          <a:p>
            <a:pPr marL="0" indent="0">
              <a:buNone/>
            </a:pPr>
            <a:r>
              <a:rPr lang="nl-NL" dirty="0">
                <a:latin typeface="Raleway Light" pitchFamily="2" charset="0"/>
              </a:rPr>
              <a:t>De uitzendkracht:</a:t>
            </a:r>
          </a:p>
          <a:p>
            <a:pPr marL="457200" indent="-457200">
              <a:buClr>
                <a:schemeClr val="accent2"/>
              </a:buClr>
              <a:buFont typeface="+mj-lt"/>
              <a:buAutoNum type="arabicPeriod"/>
            </a:pPr>
            <a:r>
              <a:rPr lang="nl-NL" dirty="0">
                <a:latin typeface="Raleway Light" pitchFamily="2" charset="0"/>
              </a:rPr>
              <a:t>dient voor 1 januari 2026 bij een opdrachtgever werkzaam te zijn;</a:t>
            </a:r>
          </a:p>
          <a:p>
            <a:pPr marL="457200" indent="-457200">
              <a:buClr>
                <a:schemeClr val="accent2"/>
              </a:buClr>
              <a:buFont typeface="+mj-lt"/>
              <a:buAutoNum type="arabicPeriod"/>
            </a:pPr>
            <a:r>
              <a:rPr lang="nl-NL" dirty="0">
                <a:latin typeface="Raleway Light" pitchFamily="2" charset="0"/>
              </a:rPr>
              <a:t>dient dat op 1 januari 2026 nog te zijn; </a:t>
            </a:r>
            <a:r>
              <a:rPr lang="nl-NL" b="1" dirty="0">
                <a:latin typeface="Raleway Light" pitchFamily="2" charset="0"/>
              </a:rPr>
              <a:t>én</a:t>
            </a:r>
          </a:p>
          <a:p>
            <a:pPr marL="457200" indent="-457200">
              <a:buClr>
                <a:schemeClr val="accent2"/>
              </a:buClr>
              <a:buFont typeface="+mj-lt"/>
              <a:buAutoNum type="arabicPeriod"/>
            </a:pPr>
            <a:r>
              <a:rPr lang="nl-NL" dirty="0">
                <a:latin typeface="Raleway Light" pitchFamily="2" charset="0"/>
              </a:rPr>
              <a:t>de toepassing van de nieuwe beloning, met uitzondering van pensioen, leidt ertoe dat de beloning van de uitzendkracht lager komt te liggen dan voor 1 januari 2026 het geval was.</a:t>
            </a:r>
          </a:p>
          <a:p>
            <a:pPr marL="0" indent="0">
              <a:buNone/>
            </a:pPr>
            <a:endParaRPr lang="nl-NL" dirty="0"/>
          </a:p>
        </p:txBody>
      </p:sp>
      <p:sp>
        <p:nvSpPr>
          <p:cNvPr id="4" name="Tijdelijke aanduiding voor inhoud 3">
            <a:extLst>
              <a:ext uri="{FF2B5EF4-FFF2-40B4-BE49-F238E27FC236}">
                <a16:creationId xmlns:a16="http://schemas.microsoft.com/office/drawing/2014/main" id="{0066BEBD-8D2E-7F71-5C34-89C59163587A}"/>
              </a:ext>
            </a:extLst>
          </p:cNvPr>
          <p:cNvSpPr>
            <a:spLocks noGrp="1"/>
          </p:cNvSpPr>
          <p:nvPr>
            <p:ph sz="half" idx="2"/>
          </p:nvPr>
        </p:nvSpPr>
        <p:spPr>
          <a:xfrm>
            <a:off x="4648200" y="1744209"/>
            <a:ext cx="4038600" cy="4525963"/>
          </a:xfrm>
        </p:spPr>
        <p:txBody>
          <a:bodyPr>
            <a:normAutofit fontScale="77500" lnSpcReduction="20000"/>
          </a:bodyPr>
          <a:lstStyle/>
          <a:p>
            <a:pPr marL="0" lvl="0" indent="0" defTabSz="914400">
              <a:lnSpc>
                <a:spcPct val="90000"/>
              </a:lnSpc>
              <a:spcBef>
                <a:spcPts val="1000"/>
              </a:spcBef>
              <a:buClr>
                <a:srgbClr val="C87D3C"/>
              </a:buClr>
              <a:buNone/>
              <a:defRPr/>
            </a:pPr>
            <a:r>
              <a:rPr lang="nl-NL" dirty="0">
                <a:latin typeface="Raleway Light" pitchFamily="2" charset="0"/>
              </a:rPr>
              <a:t>Uitzendkracht heeft: </a:t>
            </a:r>
          </a:p>
          <a:p>
            <a:pPr lvl="0" defTabSz="914400">
              <a:lnSpc>
                <a:spcPct val="90000"/>
              </a:lnSpc>
              <a:spcBef>
                <a:spcPts val="1000"/>
              </a:spcBef>
              <a:buClr>
                <a:srgbClr val="C87D3C"/>
              </a:buClr>
              <a:buFont typeface="Wingdings" panose="05000000000000000000" pitchFamily="2" charset="2"/>
              <a:buChar char="Ø"/>
              <a:defRPr/>
            </a:pPr>
            <a:r>
              <a:rPr lang="nl-NL" dirty="0">
                <a:latin typeface="Raleway Light" pitchFamily="2" charset="0"/>
              </a:rPr>
              <a:t>De eerste 6 maanden na 1 januari 2026  nog steeds recht op 25 vakantiedagen en 8,33% vakantiebijslag, ook als dat onder de nieuwe regels slechter zou zijn.</a:t>
            </a:r>
            <a:endParaRPr lang="nl-NL" dirty="0"/>
          </a:p>
          <a:p>
            <a:pPr marL="0" indent="0">
              <a:buNone/>
            </a:pPr>
            <a:endParaRPr lang="nl-NL" dirty="0"/>
          </a:p>
        </p:txBody>
      </p:sp>
    </p:spTree>
    <p:extLst>
      <p:ext uri="{BB962C8B-B14F-4D97-AF65-F5344CB8AC3E}">
        <p14:creationId xmlns:p14="http://schemas.microsoft.com/office/powerpoint/2010/main" val="24747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FF5E7-828E-AD43-58CC-46A57A5B24A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D0B7A04-0D4D-CFB2-2BFC-B478A871C2C0}"/>
              </a:ext>
            </a:extLst>
          </p:cNvPr>
          <p:cNvSpPr>
            <a:spLocks noGrp="1"/>
          </p:cNvSpPr>
          <p:nvPr>
            <p:ph type="title"/>
          </p:nvPr>
        </p:nvSpPr>
        <p:spPr>
          <a:xfrm>
            <a:off x="457200" y="562428"/>
            <a:ext cx="7388578" cy="961571"/>
          </a:xfrm>
        </p:spPr>
        <p:txBody>
          <a:bodyPr>
            <a:noAutofit/>
          </a:bodyPr>
          <a:lstStyle/>
          <a:p>
            <a:r>
              <a:rPr lang="en-US" sz="4000" dirty="0">
                <a:solidFill>
                  <a:schemeClr val="accent1"/>
                </a:solidFill>
                <a:latin typeface="Raleway Light" pitchFamily="2" charset="0"/>
              </a:rPr>
              <a:t>OVERGANGSRECHT ZIEKE UITZENDKRACHT </a:t>
            </a:r>
            <a:endParaRPr lang="nl-NL" sz="4000" dirty="0">
              <a:solidFill>
                <a:schemeClr val="accent1"/>
              </a:solidFill>
              <a:latin typeface="Raleway Light" pitchFamily="2" charset="0"/>
            </a:endParaRPr>
          </a:p>
        </p:txBody>
      </p:sp>
      <p:sp>
        <p:nvSpPr>
          <p:cNvPr id="3" name="Tijdelijke aanduiding voor inhoud 2">
            <a:extLst>
              <a:ext uri="{FF2B5EF4-FFF2-40B4-BE49-F238E27FC236}">
                <a16:creationId xmlns:a16="http://schemas.microsoft.com/office/drawing/2014/main" id="{39E6FC6F-1D4F-DC36-1010-917F6101D73A}"/>
              </a:ext>
            </a:extLst>
          </p:cNvPr>
          <p:cNvSpPr>
            <a:spLocks noGrp="1"/>
          </p:cNvSpPr>
          <p:nvPr>
            <p:ph sz="half" idx="1"/>
          </p:nvPr>
        </p:nvSpPr>
        <p:spPr>
          <a:xfrm>
            <a:off x="457201" y="1718809"/>
            <a:ext cx="4038600" cy="4525963"/>
          </a:xfrm>
        </p:spPr>
        <p:txBody>
          <a:bodyPr>
            <a:normAutofit fontScale="85000" lnSpcReduction="20000"/>
          </a:bodyPr>
          <a:lstStyle/>
          <a:p>
            <a:pPr marL="0" indent="0">
              <a:buNone/>
            </a:pPr>
            <a:r>
              <a:rPr lang="nl-NL" dirty="0">
                <a:latin typeface="Raleway Light" pitchFamily="2" charset="0"/>
              </a:rPr>
              <a:t>De uitzendkracht</a:t>
            </a:r>
            <a:r>
              <a:rPr lang="nl-NL" dirty="0">
                <a:solidFill>
                  <a:srgbClr val="FF0000"/>
                </a:solidFill>
                <a:latin typeface="Raleway Light" pitchFamily="2" charset="0"/>
              </a:rPr>
              <a:t>:</a:t>
            </a:r>
            <a:endParaRPr lang="nl-NL" strike="sngStrike" dirty="0">
              <a:highlight>
                <a:srgbClr val="FFFF00"/>
              </a:highlight>
              <a:latin typeface="Raleway Light" pitchFamily="2" charset="0"/>
            </a:endParaRPr>
          </a:p>
          <a:p>
            <a:pPr marL="457200" indent="-457200">
              <a:buClr>
                <a:schemeClr val="accent2"/>
              </a:buClr>
              <a:buFont typeface="+mj-lt"/>
              <a:buAutoNum type="arabicPeriod"/>
            </a:pPr>
            <a:r>
              <a:rPr lang="nl-NL" dirty="0">
                <a:latin typeface="Raleway Light" pitchFamily="2" charset="0"/>
              </a:rPr>
              <a:t>dient voor 1 januari 2026 arbeidsongeschikt te zijn;</a:t>
            </a:r>
          </a:p>
          <a:p>
            <a:pPr marL="457200" indent="-457200">
              <a:buClr>
                <a:schemeClr val="accent2"/>
              </a:buClr>
              <a:buFont typeface="+mj-lt"/>
              <a:buAutoNum type="arabicPeriod"/>
            </a:pPr>
            <a:r>
              <a:rPr lang="nl-NL" dirty="0">
                <a:latin typeface="Raleway Light" pitchFamily="2" charset="0"/>
              </a:rPr>
              <a:t>dient dat op 1 januari 2026 nog te zijn; </a:t>
            </a:r>
            <a:r>
              <a:rPr lang="nl-NL" b="1" dirty="0">
                <a:latin typeface="Raleway Light" pitchFamily="2" charset="0"/>
              </a:rPr>
              <a:t>én</a:t>
            </a:r>
          </a:p>
          <a:p>
            <a:pPr marL="457200" indent="-457200">
              <a:buClr>
                <a:schemeClr val="accent2"/>
              </a:buClr>
              <a:buFont typeface="+mj-lt"/>
              <a:buAutoNum type="arabicPeriod"/>
            </a:pPr>
            <a:r>
              <a:rPr lang="nl-NL" dirty="0">
                <a:latin typeface="Raleway Light" pitchFamily="2" charset="0"/>
              </a:rPr>
              <a:t>heeft recht op (gedeeltelijke) loondoorbetaling op grond van de vorige cao. </a:t>
            </a:r>
          </a:p>
          <a:p>
            <a:pPr marL="0" indent="0">
              <a:buNone/>
            </a:pPr>
            <a:endParaRPr lang="nl-NL" dirty="0"/>
          </a:p>
        </p:txBody>
      </p:sp>
      <p:sp>
        <p:nvSpPr>
          <p:cNvPr id="4" name="Tijdelijke aanduiding voor inhoud 3">
            <a:extLst>
              <a:ext uri="{FF2B5EF4-FFF2-40B4-BE49-F238E27FC236}">
                <a16:creationId xmlns:a16="http://schemas.microsoft.com/office/drawing/2014/main" id="{10D0E6AE-F6BE-CDC2-4C0E-4989BA04A5E0}"/>
              </a:ext>
            </a:extLst>
          </p:cNvPr>
          <p:cNvSpPr>
            <a:spLocks noGrp="1"/>
          </p:cNvSpPr>
          <p:nvPr>
            <p:ph sz="half" idx="2"/>
          </p:nvPr>
        </p:nvSpPr>
        <p:spPr>
          <a:xfrm>
            <a:off x="4648200" y="1744209"/>
            <a:ext cx="4038600" cy="4525963"/>
          </a:xfrm>
        </p:spPr>
        <p:txBody>
          <a:bodyPr>
            <a:normAutofit fontScale="85000" lnSpcReduction="20000"/>
          </a:bodyPr>
          <a:lstStyle/>
          <a:p>
            <a:pPr marL="0" lvl="0" indent="0" defTabSz="914400">
              <a:lnSpc>
                <a:spcPct val="90000"/>
              </a:lnSpc>
              <a:spcBef>
                <a:spcPts val="1000"/>
              </a:spcBef>
              <a:buClr>
                <a:srgbClr val="C87D3C"/>
              </a:buClr>
              <a:buNone/>
              <a:defRPr/>
            </a:pPr>
            <a:r>
              <a:rPr lang="nl-NL" dirty="0">
                <a:latin typeface="Raleway Light" pitchFamily="2" charset="0"/>
              </a:rPr>
              <a:t>Uitzendkracht behoudt: </a:t>
            </a:r>
          </a:p>
          <a:p>
            <a:pPr lvl="0" defTabSz="914400">
              <a:lnSpc>
                <a:spcPct val="90000"/>
              </a:lnSpc>
              <a:spcBef>
                <a:spcPts val="1000"/>
              </a:spcBef>
              <a:buClr>
                <a:srgbClr val="C87D3C"/>
              </a:buClr>
              <a:buFont typeface="Wingdings" panose="05000000000000000000" pitchFamily="2" charset="2"/>
              <a:buChar char="Ø"/>
              <a:defRPr/>
            </a:pPr>
            <a:r>
              <a:rPr lang="nl-NL" dirty="0">
                <a:latin typeface="Raleway Light" pitchFamily="2" charset="0"/>
              </a:rPr>
              <a:t>het recht op loondoorbetaling tijdens ziekte. Dit blijft ongewijzigd (dus oude regeling blijft gelden) voor de uren dat de uitzendkracht arbeidsongeschikt is. </a:t>
            </a:r>
          </a:p>
          <a:p>
            <a:pPr lvl="0" defTabSz="914400">
              <a:lnSpc>
                <a:spcPct val="90000"/>
              </a:lnSpc>
              <a:spcBef>
                <a:spcPts val="1000"/>
              </a:spcBef>
              <a:buClr>
                <a:srgbClr val="C87D3C"/>
              </a:buClr>
              <a:buFont typeface="Wingdings" panose="05000000000000000000" pitchFamily="2" charset="2"/>
              <a:buChar char="Ø"/>
              <a:defRPr/>
            </a:pPr>
            <a:r>
              <a:rPr lang="nl-NL" dirty="0">
                <a:latin typeface="Raleway Light" pitchFamily="2" charset="0"/>
              </a:rPr>
              <a:t>de oude regeling vakantiedagen en vakantiebijslag tijdens ziekte. Deze blijven van toepassing voor de uren dat de uitzendkracht arbeidsongeschikt is.</a:t>
            </a:r>
          </a:p>
          <a:p>
            <a:pPr marL="0" indent="0">
              <a:buNone/>
            </a:pPr>
            <a:endParaRPr lang="nl-NL" dirty="0"/>
          </a:p>
        </p:txBody>
      </p:sp>
    </p:spTree>
    <p:extLst>
      <p:ext uri="{BB962C8B-B14F-4D97-AF65-F5344CB8AC3E}">
        <p14:creationId xmlns:p14="http://schemas.microsoft.com/office/powerpoint/2010/main" val="361885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9FE84-B61D-5FA6-4F4D-F378B6154E6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B0DA04F-5354-C056-A252-31DD9088C5B8}"/>
              </a:ext>
            </a:extLst>
          </p:cNvPr>
          <p:cNvSpPr>
            <a:spLocks noGrp="1"/>
          </p:cNvSpPr>
          <p:nvPr>
            <p:ph type="title"/>
          </p:nvPr>
        </p:nvSpPr>
        <p:spPr>
          <a:xfrm>
            <a:off x="457200" y="562428"/>
            <a:ext cx="7388578" cy="961571"/>
          </a:xfrm>
        </p:spPr>
        <p:txBody>
          <a:bodyPr>
            <a:noAutofit/>
          </a:bodyPr>
          <a:lstStyle/>
          <a:p>
            <a:r>
              <a:rPr lang="en-US" sz="3800" dirty="0">
                <a:solidFill>
                  <a:schemeClr val="accent1"/>
                </a:solidFill>
                <a:latin typeface="Raleway Light" pitchFamily="2" charset="0"/>
              </a:rPr>
              <a:t>OVERGANGSRECHT</a:t>
            </a:r>
            <a:br>
              <a:rPr lang="en-US" sz="3800" dirty="0">
                <a:solidFill>
                  <a:schemeClr val="accent1"/>
                </a:solidFill>
                <a:latin typeface="Raleway Light" pitchFamily="2" charset="0"/>
              </a:rPr>
            </a:br>
            <a:r>
              <a:rPr lang="en-US" sz="3800" dirty="0">
                <a:solidFill>
                  <a:schemeClr val="accent1"/>
                </a:solidFill>
                <a:latin typeface="Raleway Light" pitchFamily="2" charset="0"/>
              </a:rPr>
              <a:t>UITZENDKRACHT WAARVAN HET WERK IS WEGGEVALLEN </a:t>
            </a:r>
            <a:endParaRPr lang="nl-NL" sz="3800" dirty="0">
              <a:solidFill>
                <a:schemeClr val="accent1"/>
              </a:solidFill>
              <a:latin typeface="Raleway Light" pitchFamily="2" charset="0"/>
            </a:endParaRPr>
          </a:p>
        </p:txBody>
      </p:sp>
      <p:sp>
        <p:nvSpPr>
          <p:cNvPr id="3" name="Tijdelijke aanduiding voor inhoud 2">
            <a:extLst>
              <a:ext uri="{FF2B5EF4-FFF2-40B4-BE49-F238E27FC236}">
                <a16:creationId xmlns:a16="http://schemas.microsoft.com/office/drawing/2014/main" id="{EB50F56A-0F61-8DB5-85F7-4AC51F846623}"/>
              </a:ext>
            </a:extLst>
          </p:cNvPr>
          <p:cNvSpPr>
            <a:spLocks noGrp="1"/>
          </p:cNvSpPr>
          <p:nvPr>
            <p:ph sz="half" idx="1"/>
          </p:nvPr>
        </p:nvSpPr>
        <p:spPr>
          <a:xfrm>
            <a:off x="457200" y="2057476"/>
            <a:ext cx="4038600" cy="4525963"/>
          </a:xfrm>
        </p:spPr>
        <p:txBody>
          <a:bodyPr>
            <a:normAutofit fontScale="92500" lnSpcReduction="10000"/>
          </a:bodyPr>
          <a:lstStyle/>
          <a:p>
            <a:pPr marL="0" indent="0">
              <a:buNone/>
            </a:pPr>
            <a:r>
              <a:rPr lang="nl-NL" dirty="0">
                <a:latin typeface="Raleway Light" pitchFamily="2" charset="0"/>
              </a:rPr>
              <a:t>De uitzendkracht: </a:t>
            </a:r>
          </a:p>
          <a:p>
            <a:pPr marL="457200" indent="-457200">
              <a:buClr>
                <a:schemeClr val="accent2"/>
              </a:buClr>
              <a:buFont typeface="+mj-lt"/>
              <a:buAutoNum type="arabicPeriod"/>
            </a:pPr>
            <a:r>
              <a:rPr lang="nl-NL" dirty="0">
                <a:latin typeface="Raleway Light" pitchFamily="2" charset="0"/>
              </a:rPr>
              <a:t>dient recht te hebben op loondoorbetaling op grond van de vorige cao;  </a:t>
            </a:r>
            <a:r>
              <a:rPr lang="nl-NL" b="1" dirty="0">
                <a:latin typeface="Raleway Light" pitchFamily="2" charset="0"/>
              </a:rPr>
              <a:t>én </a:t>
            </a:r>
          </a:p>
          <a:p>
            <a:pPr marL="457200" indent="-457200">
              <a:buClr>
                <a:schemeClr val="accent2"/>
              </a:buClr>
              <a:buFont typeface="+mj-lt"/>
              <a:buAutoNum type="arabicPeriod"/>
            </a:pPr>
            <a:r>
              <a:rPr lang="nl-NL" dirty="0">
                <a:latin typeface="Raleway Light" pitchFamily="2" charset="0"/>
              </a:rPr>
              <a:t>moet zijn uitzendarbeid niet meer hebben voor 1 januari 2026.</a:t>
            </a:r>
            <a:r>
              <a:rPr lang="nl-NL" dirty="0">
                <a:solidFill>
                  <a:srgbClr val="00B050"/>
                </a:solidFill>
                <a:latin typeface="Raleway Light" pitchFamily="2" charset="0"/>
              </a:rPr>
              <a:t> </a:t>
            </a:r>
            <a:endParaRPr lang="nl-NL" dirty="0">
              <a:latin typeface="Raleway Light" pitchFamily="2" charset="0"/>
            </a:endParaRPr>
          </a:p>
        </p:txBody>
      </p:sp>
      <p:sp>
        <p:nvSpPr>
          <p:cNvPr id="4" name="Tijdelijke aanduiding voor inhoud 3">
            <a:extLst>
              <a:ext uri="{FF2B5EF4-FFF2-40B4-BE49-F238E27FC236}">
                <a16:creationId xmlns:a16="http://schemas.microsoft.com/office/drawing/2014/main" id="{2407FDE3-32C8-B29C-C5B4-470834DF6689}"/>
              </a:ext>
            </a:extLst>
          </p:cNvPr>
          <p:cNvSpPr>
            <a:spLocks noGrp="1"/>
          </p:cNvSpPr>
          <p:nvPr>
            <p:ph sz="half" idx="2"/>
          </p:nvPr>
        </p:nvSpPr>
        <p:spPr>
          <a:xfrm>
            <a:off x="4648200" y="2051907"/>
            <a:ext cx="4038600" cy="4525963"/>
          </a:xfrm>
        </p:spPr>
        <p:txBody>
          <a:bodyPr>
            <a:normAutofit fontScale="92500" lnSpcReduction="10000"/>
          </a:bodyPr>
          <a:lstStyle/>
          <a:p>
            <a:pPr marL="0" lvl="0" indent="0" defTabSz="914400">
              <a:lnSpc>
                <a:spcPct val="90000"/>
              </a:lnSpc>
              <a:spcBef>
                <a:spcPts val="1000"/>
              </a:spcBef>
              <a:buClr>
                <a:srgbClr val="C87D3C"/>
              </a:buClr>
              <a:buNone/>
              <a:defRPr/>
            </a:pPr>
            <a:r>
              <a:rPr lang="nl-NL" dirty="0">
                <a:latin typeface="Raleway Light" pitchFamily="2" charset="0"/>
              </a:rPr>
              <a:t>Uitzendkracht behoudt dan: </a:t>
            </a:r>
          </a:p>
          <a:p>
            <a:pPr lvl="0" defTabSz="914400">
              <a:lnSpc>
                <a:spcPct val="90000"/>
              </a:lnSpc>
              <a:spcBef>
                <a:spcPts val="1000"/>
              </a:spcBef>
              <a:buClr>
                <a:srgbClr val="C87D3C"/>
              </a:buClr>
              <a:buFont typeface="Wingdings" panose="05000000000000000000" pitchFamily="2" charset="2"/>
              <a:buChar char="Ø"/>
              <a:defRPr/>
            </a:pPr>
            <a:r>
              <a:rPr lang="nl-NL" dirty="0">
                <a:latin typeface="Raleway Light" pitchFamily="2" charset="0"/>
              </a:rPr>
              <a:t>Dezelfde hoogte van de loondoorbetaling als in de oude cao van toepassing was. </a:t>
            </a:r>
          </a:p>
          <a:p>
            <a:pPr marL="0" lvl="0" indent="0" defTabSz="914400">
              <a:lnSpc>
                <a:spcPct val="90000"/>
              </a:lnSpc>
              <a:spcBef>
                <a:spcPts val="1000"/>
              </a:spcBef>
              <a:buClr>
                <a:srgbClr val="C87D3C"/>
              </a:buClr>
              <a:buNone/>
              <a:defRPr/>
            </a:pPr>
            <a:r>
              <a:rPr lang="nl-NL" dirty="0">
                <a:solidFill>
                  <a:prstClr val="black"/>
                </a:solidFill>
                <a:latin typeface="Raleway Light" pitchFamily="2" charset="0"/>
              </a:rPr>
              <a:t>Dit geldt ook als de uitzendkracht op dat moment arbeidsongeschikt is en recht heeft op (gedeeltelijke) loondoorbetaling</a:t>
            </a:r>
            <a:endParaRPr lang="nl-NL" dirty="0"/>
          </a:p>
        </p:txBody>
      </p:sp>
    </p:spTree>
    <p:extLst>
      <p:ext uri="{BB962C8B-B14F-4D97-AF65-F5344CB8AC3E}">
        <p14:creationId xmlns:p14="http://schemas.microsoft.com/office/powerpoint/2010/main" val="159062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88B2739-38AD-F45F-80EB-868376214161}"/>
              </a:ext>
            </a:extLst>
          </p:cNvPr>
          <p:cNvSpPr>
            <a:spLocks noGrp="1"/>
          </p:cNvSpPr>
          <p:nvPr>
            <p:ph sz="half" idx="1"/>
          </p:nvPr>
        </p:nvSpPr>
        <p:spPr>
          <a:xfrm>
            <a:off x="457199" y="1600200"/>
            <a:ext cx="5029201" cy="4525963"/>
          </a:xfrm>
        </p:spPr>
        <p:txBody>
          <a:bodyPr>
            <a:normAutofit fontScale="77500" lnSpcReduction="20000"/>
          </a:bodyPr>
          <a:lstStyle/>
          <a:p>
            <a:pPr marL="355600" lvl="0" indent="-355600" defTabSz="914400">
              <a:lnSpc>
                <a:spcPct val="90000"/>
              </a:lnSpc>
              <a:spcBef>
                <a:spcPts val="1000"/>
              </a:spcBef>
              <a:buClr>
                <a:srgbClr val="C87D3C"/>
              </a:buClr>
              <a:buFont typeface="+mj-lt"/>
              <a:buAutoNum type="arabicPeriod"/>
              <a:defRPr/>
            </a:pPr>
            <a:r>
              <a:rPr lang="nl-NL" b="1" dirty="0">
                <a:solidFill>
                  <a:prstClr val="black"/>
                </a:solidFill>
                <a:latin typeface="Raleway Light" pitchFamily="2" charset="0"/>
              </a:rPr>
              <a:t>Maximale flexibiliteit, minimale risico’s:</a:t>
            </a:r>
            <a:r>
              <a:rPr lang="nl-NL" dirty="0">
                <a:solidFill>
                  <a:prstClr val="black"/>
                </a:solidFill>
                <a:latin typeface="Raleway Light" pitchFamily="2" charset="0"/>
              </a:rPr>
              <a:t> loonuitsluiting en uitzendbeding in de eerste fase (Fase A/1-2) blijft mogelijk en zes contracten in de tweede fase (Fase B/3). </a:t>
            </a:r>
          </a:p>
          <a:p>
            <a:pPr marL="355600" lvl="0" indent="-355600" defTabSz="914400">
              <a:lnSpc>
                <a:spcPct val="90000"/>
              </a:lnSpc>
              <a:spcBef>
                <a:spcPts val="1000"/>
              </a:spcBef>
              <a:buClr>
                <a:srgbClr val="C87D3C"/>
              </a:buClr>
              <a:buFont typeface="+mj-lt"/>
              <a:buAutoNum type="arabicPeriod"/>
              <a:defRPr/>
            </a:pPr>
            <a:r>
              <a:rPr lang="nl-NL" b="1" dirty="0">
                <a:solidFill>
                  <a:prstClr val="black"/>
                </a:solidFill>
                <a:latin typeface="Raleway Light" pitchFamily="2" charset="0"/>
              </a:rPr>
              <a:t>Correcte en volledige informatieverstrekking </a:t>
            </a:r>
            <a:r>
              <a:rPr lang="nl-NL" dirty="0">
                <a:solidFill>
                  <a:prstClr val="black"/>
                </a:solidFill>
                <a:latin typeface="Raleway Light" pitchFamily="2" charset="0"/>
              </a:rPr>
              <a:t>over de  toepasselijke arbeidsvoorwaarden is een must: beperking hoofdelijke en ketenaansprakelijkheid inlener. </a:t>
            </a:r>
          </a:p>
          <a:p>
            <a:pPr marL="355600" lvl="0" indent="-355600" defTabSz="914400">
              <a:lnSpc>
                <a:spcPct val="90000"/>
              </a:lnSpc>
              <a:spcBef>
                <a:spcPts val="1000"/>
              </a:spcBef>
              <a:buClr>
                <a:srgbClr val="C87D3C"/>
              </a:buClr>
              <a:buFont typeface="+mj-lt"/>
              <a:buAutoNum type="arabicPeriod"/>
              <a:defRPr/>
            </a:pPr>
            <a:r>
              <a:rPr lang="nl-NL" b="1" dirty="0">
                <a:solidFill>
                  <a:prstClr val="black"/>
                </a:solidFill>
                <a:latin typeface="Raleway Light" pitchFamily="2" charset="0"/>
              </a:rPr>
              <a:t>Stem vooraf af </a:t>
            </a:r>
            <a:r>
              <a:rPr lang="nl-NL" dirty="0">
                <a:solidFill>
                  <a:prstClr val="black"/>
                </a:solidFill>
                <a:latin typeface="Raleway Light" pitchFamily="2" charset="0"/>
              </a:rPr>
              <a:t>of je de gelijke of gelijkwaardige behandeling toepast. </a:t>
            </a:r>
          </a:p>
          <a:p>
            <a:pPr marL="355600" lvl="0" indent="-355600" defTabSz="914400">
              <a:lnSpc>
                <a:spcPct val="90000"/>
              </a:lnSpc>
              <a:spcBef>
                <a:spcPts val="1000"/>
              </a:spcBef>
              <a:buClr>
                <a:srgbClr val="C87D3C"/>
              </a:buClr>
              <a:buFont typeface="+mj-lt"/>
              <a:buAutoNum type="arabicPeriod"/>
              <a:defRPr/>
            </a:pPr>
            <a:r>
              <a:rPr lang="nl-NL" b="1" dirty="0">
                <a:solidFill>
                  <a:prstClr val="black"/>
                </a:solidFill>
                <a:latin typeface="Raleway Light" pitchFamily="2" charset="0"/>
              </a:rPr>
              <a:t>Maak duidelijke afspraken </a:t>
            </a:r>
            <a:r>
              <a:rPr lang="nl-NL" dirty="0">
                <a:solidFill>
                  <a:prstClr val="black"/>
                </a:solidFill>
                <a:latin typeface="Raleway Light" pitchFamily="2" charset="0"/>
              </a:rPr>
              <a:t>met elkaar en de uitzendkracht. </a:t>
            </a:r>
          </a:p>
        </p:txBody>
      </p:sp>
      <p:pic>
        <p:nvPicPr>
          <p:cNvPr id="5" name="Tijdelijke aanduiding voor inhoud 4">
            <a:extLst>
              <a:ext uri="{FF2B5EF4-FFF2-40B4-BE49-F238E27FC236}">
                <a16:creationId xmlns:a16="http://schemas.microsoft.com/office/drawing/2014/main" id="{F58282E5-DA69-3686-9A97-3B8CD1AA1A67}"/>
              </a:ext>
            </a:extLst>
          </p:cNvPr>
          <p:cNvPicPr>
            <a:picLocks noGrp="1" noChangeAspect="1"/>
          </p:cNvPicPr>
          <p:nvPr>
            <p:ph sz="half" idx="2"/>
          </p:nvPr>
        </p:nvPicPr>
        <p:blipFill>
          <a:blip r:embed="rId2"/>
          <a:stretch>
            <a:fillRect/>
          </a:stretch>
        </p:blipFill>
        <p:spPr>
          <a:xfrm>
            <a:off x="5206002" y="1600200"/>
            <a:ext cx="3937998" cy="4525963"/>
          </a:xfrm>
          <a:prstGeom prst="rect">
            <a:avLst/>
          </a:prstGeom>
        </p:spPr>
      </p:pic>
    </p:spTree>
    <p:extLst>
      <p:ext uri="{BB962C8B-B14F-4D97-AF65-F5344CB8AC3E}">
        <p14:creationId xmlns:p14="http://schemas.microsoft.com/office/powerpoint/2010/main" val="854358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1"/>
          <p:cNvSpPr>
            <a:spLocks noGrp="1"/>
          </p:cNvSpPr>
          <p:nvPr>
            <p:ph type="ctrTitle"/>
          </p:nvPr>
        </p:nvSpPr>
        <p:spPr>
          <a:xfrm>
            <a:off x="685800" y="1194253"/>
            <a:ext cx="7772400" cy="1470025"/>
          </a:xfrm>
        </p:spPr>
        <p:txBody>
          <a:bodyPr anchor="t">
            <a:normAutofit fontScale="90000"/>
          </a:bodyPr>
          <a:lstStyle/>
          <a:p>
            <a:r>
              <a:rPr lang="nl-NL" sz="6700" b="1" dirty="0">
                <a:solidFill>
                  <a:schemeClr val="bg1">
                    <a:lumMod val="95000"/>
                  </a:schemeClr>
                </a:solidFill>
              </a:rPr>
              <a:t>VRAGEN?</a:t>
            </a:r>
            <a:br>
              <a:rPr lang="nl-NL" b="1" dirty="0">
                <a:solidFill>
                  <a:schemeClr val="bg1">
                    <a:lumMod val="95000"/>
                  </a:schemeClr>
                </a:solidFill>
              </a:rPr>
            </a:br>
            <a:br>
              <a:rPr lang="nl-NL" b="1" dirty="0">
                <a:solidFill>
                  <a:schemeClr val="bg1">
                    <a:lumMod val="95000"/>
                  </a:schemeClr>
                </a:solidFill>
              </a:rPr>
            </a:br>
            <a:br>
              <a:rPr lang="nl-NL" sz="3200" b="1" dirty="0">
                <a:solidFill>
                  <a:schemeClr val="bg1">
                    <a:lumMod val="95000"/>
                  </a:schemeClr>
                </a:solidFill>
              </a:rPr>
            </a:br>
            <a:r>
              <a:rPr lang="nl-NL" dirty="0">
                <a:solidFill>
                  <a:schemeClr val="bg1"/>
                </a:solidFill>
                <a:latin typeface="Raleway Light" pitchFamily="2" charset="0"/>
              </a:rPr>
              <a:t>DEEL III</a:t>
            </a:r>
            <a:br>
              <a:rPr lang="nl-NL" dirty="0">
                <a:solidFill>
                  <a:schemeClr val="bg1"/>
                </a:solidFill>
                <a:latin typeface="Raleway Light" pitchFamily="2" charset="0"/>
              </a:rPr>
            </a:br>
            <a:r>
              <a:rPr lang="nl-NL" dirty="0">
                <a:solidFill>
                  <a:schemeClr val="bg1"/>
                </a:solidFill>
                <a:latin typeface="Raleway Light" pitchFamily="2" charset="0"/>
              </a:rPr>
              <a:t>VRAGEN?</a:t>
            </a:r>
            <a:br>
              <a:rPr lang="nl-NL" sz="3200" b="1" dirty="0">
                <a:solidFill>
                  <a:schemeClr val="bg1">
                    <a:lumMod val="95000"/>
                  </a:schemeClr>
                </a:solidFill>
              </a:rPr>
            </a:br>
            <a:endParaRPr lang="nl-NL" sz="2400" dirty="0">
              <a:solidFill>
                <a:schemeClr val="bg1">
                  <a:lumMod val="95000"/>
                </a:schemeClr>
              </a:solidFill>
            </a:endParaRPr>
          </a:p>
        </p:txBody>
      </p:sp>
      <p:pic>
        <p:nvPicPr>
          <p:cNvPr id="2" name="Tijdelijke aanduiding voor afbeelding 1">
            <a:extLst>
              <a:ext uri="{FF2B5EF4-FFF2-40B4-BE49-F238E27FC236}">
                <a16:creationId xmlns:a16="http://schemas.microsoft.com/office/drawing/2014/main" id="{7404DF36-D711-7B80-5102-125BE94BA9E1}"/>
              </a:ext>
            </a:extLst>
          </p:cNvPr>
          <p:cNvPicPr>
            <a:picLocks noChangeAspect="1"/>
          </p:cNvPicPr>
          <p:nvPr/>
        </p:nvPicPr>
        <p:blipFill>
          <a:blip r:embed="rId3"/>
          <a:srcRect l="207" r="207"/>
          <a:stretch>
            <a:fillRect/>
          </a:stretch>
        </p:blipFill>
        <p:spPr>
          <a:xfrm>
            <a:off x="4572000" y="1710047"/>
            <a:ext cx="4123408" cy="4140589"/>
          </a:xfrm>
          <a:prstGeom prst="rect">
            <a:avLst/>
          </a:prstGeom>
        </p:spPr>
      </p:pic>
    </p:spTree>
    <p:extLst>
      <p:ext uri="{BB962C8B-B14F-4D97-AF65-F5344CB8AC3E}">
        <p14:creationId xmlns:p14="http://schemas.microsoft.com/office/powerpoint/2010/main" val="252907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194253"/>
            <a:ext cx="7772400" cy="1470025"/>
          </a:xfrm>
        </p:spPr>
        <p:txBody>
          <a:bodyPr anchor="t">
            <a:normAutofit fontScale="90000"/>
          </a:bodyPr>
          <a:lstStyle/>
          <a:p>
            <a:r>
              <a:rPr lang="nl-NL" sz="6700" b="1" dirty="0">
                <a:solidFill>
                  <a:schemeClr val="bg1">
                    <a:lumMod val="95000"/>
                  </a:schemeClr>
                </a:solidFill>
              </a:rPr>
              <a:t>DANKJEWEL</a:t>
            </a:r>
            <a:br>
              <a:rPr lang="nl-NL" b="1" dirty="0">
                <a:solidFill>
                  <a:schemeClr val="bg1">
                    <a:lumMod val="95000"/>
                  </a:schemeClr>
                </a:solidFill>
              </a:rPr>
            </a:br>
            <a:br>
              <a:rPr lang="nl-NL" b="1" dirty="0">
                <a:solidFill>
                  <a:schemeClr val="bg1">
                    <a:lumMod val="95000"/>
                  </a:schemeClr>
                </a:solidFill>
              </a:rPr>
            </a:br>
            <a:br>
              <a:rPr lang="nl-NL" sz="3200" b="1" dirty="0">
                <a:solidFill>
                  <a:schemeClr val="bg1">
                    <a:lumMod val="95000"/>
                  </a:schemeClr>
                </a:solidFill>
              </a:rPr>
            </a:br>
            <a:br>
              <a:rPr lang="nl-NL" sz="3200" b="1" dirty="0">
                <a:solidFill>
                  <a:schemeClr val="bg1">
                    <a:lumMod val="95000"/>
                  </a:schemeClr>
                </a:solidFill>
              </a:rPr>
            </a:br>
            <a:endParaRPr lang="nl-NL" sz="2400" dirty="0">
              <a:solidFill>
                <a:schemeClr val="bg1">
                  <a:lumMod val="95000"/>
                </a:schemeClr>
              </a:solidFill>
            </a:endParaRPr>
          </a:p>
        </p:txBody>
      </p:sp>
      <p:sp>
        <p:nvSpPr>
          <p:cNvPr id="3" name="Ondertitel 2"/>
          <p:cNvSpPr>
            <a:spLocks noGrp="1"/>
          </p:cNvSpPr>
          <p:nvPr>
            <p:ph type="subTitle" idx="1"/>
          </p:nvPr>
        </p:nvSpPr>
        <p:spPr>
          <a:xfrm>
            <a:off x="685799" y="2329543"/>
            <a:ext cx="8062416" cy="3279323"/>
          </a:xfrm>
        </p:spPr>
        <p:txBody>
          <a:bodyPr>
            <a:normAutofit fontScale="25000" lnSpcReduction="20000"/>
          </a:bodyPr>
          <a:lstStyle/>
          <a:p>
            <a:pPr algn="l">
              <a:lnSpc>
                <a:spcPct val="120000"/>
              </a:lnSpc>
            </a:pPr>
            <a:r>
              <a:rPr lang="nl-NL" sz="8000" b="1" dirty="0">
                <a:solidFill>
                  <a:schemeClr val="bg1"/>
                </a:solidFill>
              </a:rPr>
              <a:t>De Voort Advocaten I Mediators</a:t>
            </a:r>
          </a:p>
          <a:p>
            <a:pPr algn="l">
              <a:lnSpc>
                <a:spcPct val="120000"/>
              </a:lnSpc>
            </a:pPr>
            <a:r>
              <a:rPr lang="nl-NL" sz="8000" b="1" dirty="0">
                <a:solidFill>
                  <a:schemeClr val="bg1"/>
                </a:solidFill>
              </a:rPr>
              <a:t>Hendarin Mouselli</a:t>
            </a:r>
          </a:p>
          <a:p>
            <a:pPr algn="l">
              <a:lnSpc>
                <a:spcPct val="120000"/>
              </a:lnSpc>
            </a:pPr>
            <a:r>
              <a:rPr lang="nl-NL" sz="8000" b="1" dirty="0">
                <a:solidFill>
                  <a:schemeClr val="bg1"/>
                </a:solidFill>
              </a:rPr>
              <a:t>Prof. Cobbenhagenlaan 75, 5037 DB Tilburg</a:t>
            </a:r>
          </a:p>
          <a:p>
            <a:pPr algn="l">
              <a:lnSpc>
                <a:spcPct val="120000"/>
              </a:lnSpc>
            </a:pPr>
            <a:r>
              <a:rPr lang="nl-NL" sz="8000" b="1" dirty="0">
                <a:solidFill>
                  <a:schemeClr val="bg1"/>
                </a:solidFill>
              </a:rPr>
              <a:t>Telefoon: 013-4668897 / 06-46 60 33 41</a:t>
            </a:r>
          </a:p>
          <a:p>
            <a:pPr algn="l">
              <a:lnSpc>
                <a:spcPct val="120000"/>
              </a:lnSpc>
            </a:pPr>
            <a:r>
              <a:rPr lang="nl-NL" sz="8000" b="1" dirty="0">
                <a:solidFill>
                  <a:schemeClr val="bg1"/>
                </a:solidFill>
              </a:rPr>
              <a:t>E-mail: h.mouselli@devoort.nl</a:t>
            </a:r>
          </a:p>
          <a:p>
            <a:pPr algn="l">
              <a:lnSpc>
                <a:spcPct val="120000"/>
              </a:lnSpc>
            </a:pPr>
            <a:endParaRPr lang="nl-NL" sz="8000" b="1" dirty="0">
              <a:solidFill>
                <a:schemeClr val="bg1"/>
              </a:solidFill>
            </a:endParaRPr>
          </a:p>
          <a:p>
            <a:pPr algn="l">
              <a:lnSpc>
                <a:spcPct val="120000"/>
              </a:lnSpc>
            </a:pPr>
            <a:r>
              <a:rPr lang="nl-NL" sz="8000" b="1" dirty="0">
                <a:solidFill>
                  <a:schemeClr val="bg1"/>
                </a:solidFill>
              </a:rPr>
              <a:t>					</a:t>
            </a:r>
            <a:r>
              <a:rPr lang="nl-NL" sz="7200" dirty="0">
                <a:solidFill>
                  <a:schemeClr val="bg1"/>
                </a:solidFill>
              </a:rPr>
              <a:t>Volg de sectie MZ ook op </a:t>
            </a:r>
            <a:r>
              <a:rPr lang="nl-NL" sz="7200" dirty="0" err="1">
                <a:solidFill>
                  <a:schemeClr val="bg1"/>
                </a:solidFill>
              </a:rPr>
              <a:t>twitter</a:t>
            </a:r>
            <a:r>
              <a:rPr lang="nl-NL" sz="7200" dirty="0">
                <a:solidFill>
                  <a:schemeClr val="bg1"/>
                </a:solidFill>
              </a:rPr>
              <a:t> @</a:t>
            </a:r>
            <a:r>
              <a:rPr lang="nl-NL" sz="7200" dirty="0" err="1">
                <a:solidFill>
                  <a:schemeClr val="bg1"/>
                </a:solidFill>
              </a:rPr>
              <a:t>MZ_DeVoort</a:t>
            </a:r>
            <a:endParaRPr lang="nl-NL" sz="7200" dirty="0">
              <a:solidFill>
                <a:schemeClr val="bg1"/>
              </a:solidFill>
            </a:endParaRPr>
          </a:p>
          <a:p>
            <a:pPr algn="l">
              <a:lnSpc>
                <a:spcPct val="120000"/>
              </a:lnSpc>
            </a:pPr>
            <a:r>
              <a:rPr lang="nl-NL" sz="7200" dirty="0">
                <a:solidFill>
                  <a:schemeClr val="bg1"/>
                </a:solidFill>
              </a:rPr>
              <a:t>					en op </a:t>
            </a:r>
            <a:r>
              <a:rPr lang="nl-NL" sz="7200" dirty="0" err="1">
                <a:solidFill>
                  <a:schemeClr val="bg1"/>
                </a:solidFill>
              </a:rPr>
              <a:t>LinkedIn</a:t>
            </a:r>
            <a:r>
              <a:rPr lang="nl-NL" sz="7200" dirty="0">
                <a:solidFill>
                  <a:schemeClr val="bg1"/>
                </a:solidFill>
              </a:rPr>
              <a:t> via de pagina </a:t>
            </a:r>
          </a:p>
          <a:p>
            <a:pPr algn="l">
              <a:lnSpc>
                <a:spcPct val="120000"/>
              </a:lnSpc>
            </a:pPr>
            <a:r>
              <a:rPr lang="nl-NL" sz="7200" dirty="0">
                <a:solidFill>
                  <a:schemeClr val="bg1"/>
                </a:solidFill>
              </a:rPr>
              <a:t>					Medezeggenschapsrecht De Voort Advocaten</a:t>
            </a:r>
          </a:p>
          <a:p>
            <a:pPr algn="l">
              <a:lnSpc>
                <a:spcPct val="120000"/>
              </a:lnSpc>
            </a:pPr>
            <a:endParaRPr lang="nl-NL" sz="8000" b="1" dirty="0">
              <a:solidFill>
                <a:schemeClr val="bg1"/>
              </a:solidFill>
            </a:endParaRPr>
          </a:p>
          <a:p>
            <a:pPr algn="l">
              <a:lnSpc>
                <a:spcPct val="120000"/>
              </a:lnSpc>
            </a:pPr>
            <a:r>
              <a:rPr lang="nl-NL" sz="8000" b="1" dirty="0">
                <a:solidFill>
                  <a:schemeClr val="bg1"/>
                </a:solidFill>
              </a:rPr>
              <a:t>		</a:t>
            </a:r>
            <a:endParaRPr lang="nl-NL" b="1" dirty="0">
              <a:solidFill>
                <a:schemeClr val="bg1"/>
              </a:solidFill>
            </a:endParaRPr>
          </a:p>
          <a:p>
            <a:pPr algn="l">
              <a:lnSpc>
                <a:spcPct val="120000"/>
              </a:lnSpc>
            </a:pPr>
            <a:r>
              <a:rPr lang="nl-NL" b="1" dirty="0">
                <a:solidFill>
                  <a:schemeClr val="bg1"/>
                </a:solidFill>
              </a:rPr>
              <a:t> </a:t>
            </a: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711" y="4612767"/>
            <a:ext cx="859621" cy="859621"/>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058" y="4612767"/>
            <a:ext cx="863504" cy="863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52881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itel 1"/>
          <p:cNvSpPr txBox="1">
            <a:spLocks/>
          </p:cNvSpPr>
          <p:nvPr/>
        </p:nvSpPr>
        <p:spPr>
          <a:xfrm>
            <a:off x="457199" y="320648"/>
            <a:ext cx="6994479" cy="131708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nl-NL" sz="3800" b="1" dirty="0">
                <a:solidFill>
                  <a:prstClr val="black"/>
                </a:solidFill>
              </a:rPr>
              <a:t>De Voort Advocaten | Mediators</a:t>
            </a:r>
          </a:p>
        </p:txBody>
      </p:sp>
      <p:sp>
        <p:nvSpPr>
          <p:cNvPr id="5" name="Tijdelijke aanduiding voor tekst 2"/>
          <p:cNvSpPr txBox="1">
            <a:spLocks/>
          </p:cNvSpPr>
          <p:nvPr/>
        </p:nvSpPr>
        <p:spPr>
          <a:xfrm>
            <a:off x="425668" y="2238233"/>
            <a:ext cx="7955279" cy="40058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nl-NL" sz="2800" b="1" dirty="0">
                <a:solidFill>
                  <a:prstClr val="white">
                    <a:lumMod val="50000"/>
                  </a:prstClr>
                </a:solidFill>
              </a:rPr>
              <a:t>We blinken uit in verschillende rechtsgebieden:</a:t>
            </a:r>
          </a:p>
          <a:p>
            <a:pPr marL="457200" indent="-457200" algn="l">
              <a:buFontTx/>
              <a:buChar char="-"/>
            </a:pPr>
            <a:r>
              <a:rPr lang="nl-NL" sz="2400" dirty="0">
                <a:solidFill>
                  <a:prstClr val="white">
                    <a:lumMod val="50000"/>
                  </a:prstClr>
                </a:solidFill>
              </a:rPr>
              <a:t>Vastgoed en overheden</a:t>
            </a:r>
          </a:p>
          <a:p>
            <a:pPr marL="457200" indent="-457200" algn="l">
              <a:buFontTx/>
              <a:buChar char="-"/>
            </a:pPr>
            <a:r>
              <a:rPr lang="nl-NL" sz="2400" dirty="0">
                <a:solidFill>
                  <a:prstClr val="white">
                    <a:lumMod val="50000"/>
                  </a:prstClr>
                </a:solidFill>
              </a:rPr>
              <a:t>Ondernemingsrecht</a:t>
            </a:r>
          </a:p>
          <a:p>
            <a:pPr marL="457200" indent="-457200" algn="l">
              <a:buFontTx/>
              <a:buChar char="-"/>
            </a:pPr>
            <a:r>
              <a:rPr lang="nl-NL" sz="2400" dirty="0">
                <a:solidFill>
                  <a:prstClr val="white">
                    <a:lumMod val="50000"/>
                  </a:prstClr>
                </a:solidFill>
              </a:rPr>
              <a:t>Insolventierecht</a:t>
            </a:r>
          </a:p>
          <a:p>
            <a:pPr marL="457200" indent="-457200" algn="l">
              <a:buFontTx/>
              <a:buChar char="-"/>
            </a:pPr>
            <a:r>
              <a:rPr lang="nl-NL" sz="2400" dirty="0">
                <a:solidFill>
                  <a:prstClr val="white">
                    <a:lumMod val="50000"/>
                  </a:prstClr>
                </a:solidFill>
              </a:rPr>
              <a:t>Arbeidsrecht</a:t>
            </a:r>
          </a:p>
          <a:p>
            <a:pPr marL="457200" indent="-457200" algn="l">
              <a:buFontTx/>
              <a:buChar char="-"/>
            </a:pPr>
            <a:r>
              <a:rPr lang="nl-NL" sz="2400" dirty="0">
                <a:solidFill>
                  <a:prstClr val="white">
                    <a:lumMod val="50000"/>
                  </a:prstClr>
                </a:solidFill>
              </a:rPr>
              <a:t>Personen- en familierecht</a:t>
            </a:r>
          </a:p>
          <a:p>
            <a:pPr marL="457200" indent="-457200" algn="l">
              <a:buFontTx/>
              <a:buChar char="-"/>
            </a:pPr>
            <a:r>
              <a:rPr lang="nl-NL" sz="2400" dirty="0">
                <a:solidFill>
                  <a:prstClr val="white">
                    <a:lumMod val="50000"/>
                  </a:prstClr>
                </a:solidFill>
              </a:rPr>
              <a:t>Medezeggenschapsrecht</a:t>
            </a:r>
          </a:p>
          <a:p>
            <a:pPr marL="457200" indent="-457200" algn="l">
              <a:buFontTx/>
              <a:buChar char="-"/>
            </a:pPr>
            <a:r>
              <a:rPr lang="nl-NL" sz="2400" dirty="0">
                <a:solidFill>
                  <a:prstClr val="white">
                    <a:lumMod val="50000"/>
                  </a:prstClr>
                </a:solidFill>
              </a:rPr>
              <a:t>Zorgrecht en sportrecht</a:t>
            </a:r>
          </a:p>
          <a:p>
            <a:pPr marL="457200" indent="-457200" algn="l">
              <a:buFontTx/>
              <a:buChar char="-"/>
            </a:pPr>
            <a:r>
              <a:rPr lang="nl-NL" sz="2400" dirty="0">
                <a:solidFill>
                  <a:prstClr val="white">
                    <a:lumMod val="50000"/>
                  </a:prstClr>
                </a:solidFill>
              </a:rPr>
              <a:t>Mediation</a:t>
            </a:r>
          </a:p>
        </p:txBody>
      </p:sp>
      <p:pic>
        <p:nvPicPr>
          <p:cNvPr id="1026" name="Picture 2" descr="http://www.devoort.nl/upload/pand%20Voor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1250" y="4720989"/>
            <a:ext cx="3811229" cy="15230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457199" y="1268399"/>
            <a:ext cx="7090013" cy="369332"/>
          </a:xfrm>
          <a:prstGeom prst="rect">
            <a:avLst/>
          </a:prstGeom>
          <a:noFill/>
        </p:spPr>
        <p:txBody>
          <a:bodyPr wrap="square" rtlCol="0">
            <a:spAutoFit/>
          </a:bodyPr>
          <a:lstStyle/>
          <a:p>
            <a:r>
              <a:rPr lang="nl-NL" b="1" dirty="0">
                <a:solidFill>
                  <a:prstClr val="white">
                    <a:lumMod val="50000"/>
                  </a:prstClr>
                </a:solidFill>
              </a:rPr>
              <a:t>Juridische ondersteuning door  adviseren, bemiddelen en procederen</a:t>
            </a:r>
          </a:p>
        </p:txBody>
      </p:sp>
    </p:spTree>
    <p:extLst>
      <p:ext uri="{BB962C8B-B14F-4D97-AF65-F5344CB8AC3E}">
        <p14:creationId xmlns:p14="http://schemas.microsoft.com/office/powerpoint/2010/main" val="2452217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84AA6-54EF-0C71-281B-CFB762896136}"/>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568A625-5BA5-3A39-0FCA-9B67D7892F96}"/>
              </a:ext>
            </a:extLst>
          </p:cNvPr>
          <p:cNvSpPr>
            <a:spLocks noGrp="1"/>
          </p:cNvSpPr>
          <p:nvPr>
            <p:ph sz="half" idx="1"/>
          </p:nvPr>
        </p:nvSpPr>
        <p:spPr/>
        <p:txBody>
          <a:bodyPr/>
          <a:lstStyle/>
          <a:p>
            <a:pPr marL="0" lvl="0" indent="0" algn="ctr" defTabSz="914400">
              <a:lnSpc>
                <a:spcPct val="90000"/>
              </a:lnSpc>
              <a:spcBef>
                <a:spcPct val="0"/>
              </a:spcBef>
              <a:buNone/>
              <a:defRPr/>
            </a:pPr>
            <a:endParaRPr lang="nl-NL" cap="all" dirty="0">
              <a:latin typeface="Raleway ExtraLight" pitchFamily="2" charset="0"/>
            </a:endParaRPr>
          </a:p>
          <a:p>
            <a:endParaRPr lang="nl-NL" dirty="0"/>
          </a:p>
        </p:txBody>
      </p:sp>
      <p:sp>
        <p:nvSpPr>
          <p:cNvPr id="4" name="Tijdelijke aanduiding voor inhoud 3">
            <a:extLst>
              <a:ext uri="{FF2B5EF4-FFF2-40B4-BE49-F238E27FC236}">
                <a16:creationId xmlns:a16="http://schemas.microsoft.com/office/drawing/2014/main" id="{2ADB1CA7-4880-63AB-E583-3A5000186AD7}"/>
              </a:ext>
            </a:extLst>
          </p:cNvPr>
          <p:cNvSpPr>
            <a:spLocks noGrp="1"/>
          </p:cNvSpPr>
          <p:nvPr>
            <p:ph sz="half" idx="2"/>
          </p:nvPr>
        </p:nvSpPr>
        <p:spPr/>
        <p:txBody>
          <a:bodyPr/>
          <a:lstStyle/>
          <a:p>
            <a:pPr marL="0" indent="0">
              <a:buNone/>
            </a:pPr>
            <a:r>
              <a:rPr lang="en-US" dirty="0">
                <a:solidFill>
                  <a:schemeClr val="accent1"/>
                </a:solidFill>
                <a:latin typeface="Raleway Light" pitchFamily="2" charset="0"/>
              </a:rPr>
              <a:t>INHOUD</a:t>
            </a:r>
          </a:p>
          <a:p>
            <a:endParaRPr lang="en-US" dirty="0">
              <a:latin typeface="Raleway Light" pitchFamily="2" charset="0"/>
            </a:endParaRPr>
          </a:p>
          <a:p>
            <a:r>
              <a:rPr lang="en-US" dirty="0">
                <a:latin typeface="Raleway Light" pitchFamily="2" charset="0"/>
              </a:rPr>
              <a:t>Deel 1: </a:t>
            </a:r>
            <a:r>
              <a:rPr lang="en-US" dirty="0" err="1">
                <a:latin typeface="Raleway Light" pitchFamily="2" charset="0"/>
              </a:rPr>
              <a:t>Introductie</a:t>
            </a:r>
            <a:r>
              <a:rPr lang="en-US" dirty="0">
                <a:latin typeface="Raleway Light" pitchFamily="2" charset="0"/>
              </a:rPr>
              <a:t> </a:t>
            </a:r>
          </a:p>
          <a:p>
            <a:r>
              <a:rPr lang="en-US" dirty="0">
                <a:latin typeface="Raleway Light" pitchFamily="2" charset="0"/>
              </a:rPr>
              <a:t>Deel 2: </a:t>
            </a:r>
            <a:r>
              <a:rPr lang="en-US" dirty="0" err="1">
                <a:latin typeface="Raleway Light" pitchFamily="2" charset="0"/>
              </a:rPr>
              <a:t>Hoofdlijnen</a:t>
            </a:r>
            <a:r>
              <a:rPr lang="en-US" dirty="0">
                <a:latin typeface="Raleway Light" pitchFamily="2" charset="0"/>
              </a:rPr>
              <a:t> </a:t>
            </a:r>
            <a:r>
              <a:rPr lang="en-US" dirty="0" err="1">
                <a:latin typeface="Raleway Light" pitchFamily="2" charset="0"/>
              </a:rPr>
              <a:t>nieuwe</a:t>
            </a:r>
            <a:r>
              <a:rPr lang="en-US" dirty="0">
                <a:latin typeface="Raleway Light" pitchFamily="2" charset="0"/>
              </a:rPr>
              <a:t> </a:t>
            </a:r>
            <a:r>
              <a:rPr lang="en-US" dirty="0" err="1">
                <a:latin typeface="Raleway Light" pitchFamily="2" charset="0"/>
              </a:rPr>
              <a:t>uitzend-cao’s</a:t>
            </a:r>
            <a:r>
              <a:rPr lang="en-US" dirty="0">
                <a:highlight>
                  <a:srgbClr val="FFFF00"/>
                </a:highlight>
                <a:latin typeface="Raleway Light" pitchFamily="2" charset="0"/>
              </a:rPr>
              <a:t>  </a:t>
            </a:r>
          </a:p>
          <a:p>
            <a:r>
              <a:rPr lang="en-US" dirty="0">
                <a:latin typeface="Raleway Light" pitchFamily="2" charset="0"/>
              </a:rPr>
              <a:t>Deel 3:  Q&amp;A</a:t>
            </a:r>
          </a:p>
          <a:p>
            <a:endParaRPr lang="nl-NL" dirty="0"/>
          </a:p>
        </p:txBody>
      </p:sp>
    </p:spTree>
    <p:extLst>
      <p:ext uri="{BB962C8B-B14F-4D97-AF65-F5344CB8AC3E}">
        <p14:creationId xmlns:p14="http://schemas.microsoft.com/office/powerpoint/2010/main" val="180035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itel 1"/>
          <p:cNvSpPr txBox="1">
            <a:spLocks/>
          </p:cNvSpPr>
          <p:nvPr/>
        </p:nvSpPr>
        <p:spPr>
          <a:xfrm>
            <a:off x="457199" y="320648"/>
            <a:ext cx="6994479" cy="131708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nl-NL" sz="3800" b="1" dirty="0">
                <a:solidFill>
                  <a:prstClr val="black"/>
                </a:solidFill>
              </a:rPr>
              <a:t>De Voort Advocaten | Mediators</a:t>
            </a:r>
          </a:p>
        </p:txBody>
      </p:sp>
      <p:sp>
        <p:nvSpPr>
          <p:cNvPr id="5" name="Tijdelijke aanduiding voor tekst 2"/>
          <p:cNvSpPr txBox="1">
            <a:spLocks/>
          </p:cNvSpPr>
          <p:nvPr/>
        </p:nvSpPr>
        <p:spPr>
          <a:xfrm>
            <a:off x="423080" y="2238233"/>
            <a:ext cx="7955279" cy="40058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nl-NL" sz="2800" b="1" dirty="0">
                <a:solidFill>
                  <a:prstClr val="white">
                    <a:lumMod val="50000"/>
                  </a:prstClr>
                </a:solidFill>
              </a:rPr>
              <a:t>Met een sterk team van 25 advocaten zijn we:</a:t>
            </a:r>
          </a:p>
          <a:p>
            <a:pPr marL="457200" indent="-457200" algn="l">
              <a:buFontTx/>
              <a:buChar char="-"/>
            </a:pPr>
            <a:r>
              <a:rPr lang="nl-NL" sz="2400" dirty="0">
                <a:solidFill>
                  <a:prstClr val="white">
                    <a:lumMod val="50000"/>
                  </a:prstClr>
                </a:solidFill>
              </a:rPr>
              <a:t>Gedreven</a:t>
            </a:r>
          </a:p>
          <a:p>
            <a:pPr marL="457200" indent="-457200" algn="l">
              <a:buFontTx/>
              <a:buChar char="-"/>
            </a:pPr>
            <a:r>
              <a:rPr lang="nl-NL" sz="2400" dirty="0">
                <a:solidFill>
                  <a:prstClr val="white">
                    <a:lumMod val="50000"/>
                  </a:prstClr>
                </a:solidFill>
              </a:rPr>
              <a:t>Doortastend</a:t>
            </a:r>
          </a:p>
          <a:p>
            <a:pPr marL="457200" indent="-457200" algn="l">
              <a:buFontTx/>
              <a:buChar char="-"/>
            </a:pPr>
            <a:r>
              <a:rPr lang="nl-NL" sz="2400" dirty="0">
                <a:solidFill>
                  <a:prstClr val="white">
                    <a:lumMod val="50000"/>
                  </a:prstClr>
                </a:solidFill>
              </a:rPr>
              <a:t>Snel en accuraat</a:t>
            </a:r>
          </a:p>
          <a:p>
            <a:pPr marL="457200" indent="-457200" algn="l">
              <a:buFontTx/>
              <a:buChar char="-"/>
            </a:pPr>
            <a:r>
              <a:rPr lang="nl-NL" sz="2400" dirty="0">
                <a:solidFill>
                  <a:prstClr val="white">
                    <a:lumMod val="50000"/>
                  </a:prstClr>
                </a:solidFill>
              </a:rPr>
              <a:t>Handelen we eerlijk en oprecht</a:t>
            </a:r>
          </a:p>
          <a:p>
            <a:pPr marL="457200" indent="-457200" algn="l">
              <a:buFontTx/>
              <a:buChar char="-"/>
            </a:pPr>
            <a:r>
              <a:rPr lang="nl-NL" sz="2400" dirty="0">
                <a:solidFill>
                  <a:prstClr val="white">
                    <a:lumMod val="50000"/>
                  </a:prstClr>
                </a:solidFill>
              </a:rPr>
              <a:t>Werken we doelgericht samen: opdrachtgever, advocaten en ondersteunend personeel</a:t>
            </a:r>
          </a:p>
        </p:txBody>
      </p:sp>
      <p:sp>
        <p:nvSpPr>
          <p:cNvPr id="2" name="Tekstvak 1"/>
          <p:cNvSpPr txBox="1"/>
          <p:nvPr/>
        </p:nvSpPr>
        <p:spPr>
          <a:xfrm>
            <a:off x="457199" y="1268399"/>
            <a:ext cx="7090013" cy="369332"/>
          </a:xfrm>
          <a:prstGeom prst="rect">
            <a:avLst/>
          </a:prstGeom>
          <a:noFill/>
        </p:spPr>
        <p:txBody>
          <a:bodyPr wrap="square" rtlCol="0">
            <a:spAutoFit/>
          </a:bodyPr>
          <a:lstStyle/>
          <a:p>
            <a:r>
              <a:rPr lang="nl-NL" b="1" dirty="0">
                <a:solidFill>
                  <a:prstClr val="white">
                    <a:lumMod val="50000"/>
                  </a:prstClr>
                </a:solidFill>
              </a:rPr>
              <a:t>Juridische ondersteuning door  adviseren, bemiddelen en procederen</a:t>
            </a:r>
          </a:p>
        </p:txBody>
      </p:sp>
    </p:spTree>
    <p:extLst>
      <p:ext uri="{BB962C8B-B14F-4D97-AF65-F5344CB8AC3E}">
        <p14:creationId xmlns:p14="http://schemas.microsoft.com/office/powerpoint/2010/main" val="2652014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928EBD5-8460-5BE1-C2DC-7C19EA0B4CC8}"/>
              </a:ext>
            </a:extLst>
          </p:cNvPr>
          <p:cNvPicPr>
            <a:picLocks noChangeAspect="1"/>
          </p:cNvPicPr>
          <p:nvPr/>
        </p:nvPicPr>
        <p:blipFill>
          <a:blip r:embed="rId2"/>
          <a:stretch>
            <a:fillRect/>
          </a:stretch>
        </p:blipFill>
        <p:spPr>
          <a:xfrm>
            <a:off x="0" y="801511"/>
            <a:ext cx="9144000" cy="5413728"/>
          </a:xfrm>
          <a:prstGeom prst="rect">
            <a:avLst/>
          </a:prstGeom>
        </p:spPr>
      </p:pic>
      <p:sp>
        <p:nvSpPr>
          <p:cNvPr id="6" name="Titel 1">
            <a:extLst>
              <a:ext uri="{FF2B5EF4-FFF2-40B4-BE49-F238E27FC236}">
                <a16:creationId xmlns:a16="http://schemas.microsoft.com/office/drawing/2014/main" id="{479968E6-2661-588A-6776-3C144AFC4990}"/>
              </a:ext>
            </a:extLst>
          </p:cNvPr>
          <p:cNvSpPr txBox="1">
            <a:spLocks/>
          </p:cNvSpPr>
          <p:nvPr/>
        </p:nvSpPr>
        <p:spPr>
          <a:xfrm rot="20657405">
            <a:off x="543918" y="3015817"/>
            <a:ext cx="5541818" cy="290051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nl-NL" sz="4800" dirty="0">
                <a:solidFill>
                  <a:schemeClr val="accent1"/>
                </a:solidFill>
              </a:rPr>
              <a:t>Deel I</a:t>
            </a:r>
            <a:br>
              <a:rPr lang="nl-NL" sz="4800" dirty="0">
                <a:solidFill>
                  <a:schemeClr val="accent1"/>
                </a:solidFill>
              </a:rPr>
            </a:br>
            <a:r>
              <a:rPr lang="nl-NL" sz="4800" dirty="0">
                <a:solidFill>
                  <a:schemeClr val="accent1"/>
                </a:solidFill>
              </a:rPr>
              <a:t>Introductie </a:t>
            </a:r>
          </a:p>
        </p:txBody>
      </p:sp>
    </p:spTree>
    <p:extLst>
      <p:ext uri="{BB962C8B-B14F-4D97-AF65-F5344CB8AC3E}">
        <p14:creationId xmlns:p14="http://schemas.microsoft.com/office/powerpoint/2010/main" val="3854922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AF797-E4BD-8CE7-D387-881BF9F74F6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4A5146A-C2A0-A052-02C6-ED559C89D6A1}"/>
              </a:ext>
            </a:extLst>
          </p:cNvPr>
          <p:cNvSpPr>
            <a:spLocks noGrp="1"/>
          </p:cNvSpPr>
          <p:nvPr>
            <p:ph type="title"/>
          </p:nvPr>
        </p:nvSpPr>
        <p:spPr>
          <a:xfrm>
            <a:off x="457200" y="562428"/>
            <a:ext cx="6836229" cy="1311528"/>
          </a:xfrm>
        </p:spPr>
        <p:txBody>
          <a:bodyPr>
            <a:normAutofit/>
          </a:bodyPr>
          <a:lstStyle/>
          <a:p>
            <a:r>
              <a:rPr lang="nl-NL" sz="3100" cap="all" dirty="0">
                <a:solidFill>
                  <a:srgbClr val="6495C8"/>
                </a:solidFill>
                <a:latin typeface="Raleway ExtraLight" pitchFamily="2" charset="0"/>
                <a:ea typeface="Calibri" panose="020F0502020204030204" pitchFamily="34" charset="0"/>
                <a:cs typeface="Times New Roman" panose="02020603050405020304" pitchFamily="18" charset="0"/>
              </a:rPr>
              <a:t>Flexwerk blijft </a:t>
            </a:r>
            <a:br>
              <a:rPr lang="nl-NL" sz="4000" cap="all" dirty="0">
                <a:solidFill>
                  <a:srgbClr val="6495C8"/>
                </a:solidFill>
                <a:latin typeface="Calibri" panose="020F0502020204030204" pitchFamily="34" charset="0"/>
                <a:ea typeface="Calibri" panose="020F0502020204030204" pitchFamily="34" charset="0"/>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73127C57-D1BB-8A44-DAE7-E76164372457}"/>
              </a:ext>
            </a:extLst>
          </p:cNvPr>
          <p:cNvSpPr>
            <a:spLocks noGrp="1"/>
          </p:cNvSpPr>
          <p:nvPr>
            <p:ph idx="1"/>
          </p:nvPr>
        </p:nvSpPr>
        <p:spPr/>
        <p:txBody>
          <a:bodyPr>
            <a:normAutofit/>
          </a:bodyPr>
          <a:lstStyle/>
          <a:p>
            <a:pPr marL="0" lvl="0" indent="0" algn="just">
              <a:lnSpc>
                <a:spcPct val="107000"/>
              </a:lnSpc>
              <a:buClr>
                <a:schemeClr val="accent2"/>
              </a:buClr>
              <a:buNone/>
            </a:pPr>
            <a:r>
              <a:rPr lang="nl-NL" dirty="0">
                <a:latin typeface="Raleway Light" pitchFamily="2" charset="0"/>
                <a:ea typeface="Calibri" panose="020F0502020204030204" pitchFamily="34" charset="0"/>
                <a:cs typeface="Times New Roman" panose="02020603050405020304" pitchFamily="18" charset="0"/>
              </a:rPr>
              <a:t>Een geruststelling:</a:t>
            </a:r>
          </a:p>
          <a:p>
            <a:pPr marL="0" lvl="0" indent="0" algn="just">
              <a:lnSpc>
                <a:spcPct val="107000"/>
              </a:lnSpc>
              <a:buClr>
                <a:schemeClr val="accent2"/>
              </a:buClr>
              <a:buNone/>
            </a:pPr>
            <a:endParaRPr lang="nl-NL" dirty="0">
              <a:latin typeface="Raleway Light" pitchFamily="2" charset="0"/>
              <a:ea typeface="Calibri" panose="020F0502020204030204" pitchFamily="34" charset="0"/>
              <a:cs typeface="Times New Roman" panose="02020603050405020304" pitchFamily="18" charset="0"/>
            </a:endParaRPr>
          </a:p>
          <a:p>
            <a:pPr marL="0" lvl="0" indent="0" algn="just">
              <a:lnSpc>
                <a:spcPct val="107000"/>
              </a:lnSpc>
              <a:buClr>
                <a:schemeClr val="accent2"/>
              </a:buClr>
              <a:buNone/>
            </a:pPr>
            <a:r>
              <a:rPr lang="nl-NL" dirty="0">
                <a:latin typeface="Raleway Light" pitchFamily="2" charset="0"/>
                <a:ea typeface="Calibri" panose="020F0502020204030204" pitchFamily="34" charset="0"/>
                <a:cs typeface="Times New Roman" panose="02020603050405020304" pitchFamily="18" charset="0"/>
              </a:rPr>
              <a:t>De inhuur van uitzendkrachten blijft ook in de toekomst mogelijk. Alleen een aantal spelregels veranderen. </a:t>
            </a:r>
          </a:p>
        </p:txBody>
      </p:sp>
    </p:spTree>
    <p:extLst>
      <p:ext uri="{BB962C8B-B14F-4D97-AF65-F5344CB8AC3E}">
        <p14:creationId xmlns:p14="http://schemas.microsoft.com/office/powerpoint/2010/main" val="1006841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801B0-6122-2945-DC67-855F10CA69F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48D532A-7C60-2EF8-3E23-1FE29D4EBBDF}"/>
              </a:ext>
            </a:extLst>
          </p:cNvPr>
          <p:cNvSpPr>
            <a:spLocks noGrp="1"/>
          </p:cNvSpPr>
          <p:nvPr>
            <p:ph type="title"/>
          </p:nvPr>
        </p:nvSpPr>
        <p:spPr>
          <a:xfrm>
            <a:off x="457200" y="562428"/>
            <a:ext cx="6836229" cy="1311528"/>
          </a:xfrm>
        </p:spPr>
        <p:txBody>
          <a:bodyPr>
            <a:normAutofit fontScale="90000"/>
          </a:bodyPr>
          <a:lstStyle/>
          <a:p>
            <a:r>
              <a:rPr lang="nl-NL" sz="3100" cap="all" dirty="0">
                <a:solidFill>
                  <a:srgbClr val="6495C8"/>
                </a:solidFill>
                <a:latin typeface="Raleway ExtraLight" pitchFamily="2" charset="0"/>
                <a:ea typeface="Calibri" panose="020F0502020204030204" pitchFamily="34" charset="0"/>
                <a:cs typeface="Times New Roman" panose="02020603050405020304" pitchFamily="18" charset="0"/>
              </a:rPr>
              <a:t>Wet meer zekerheid flexwerkers</a:t>
            </a:r>
            <a:br>
              <a:rPr lang="nl-NL" sz="4000" cap="all" dirty="0">
                <a:solidFill>
                  <a:srgbClr val="6495C8"/>
                </a:solidFill>
                <a:latin typeface="Calibri" panose="020F0502020204030204" pitchFamily="34" charset="0"/>
                <a:ea typeface="Calibri" panose="020F0502020204030204" pitchFamily="34" charset="0"/>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87366E9A-F930-8A5A-6E65-09C12867A3DF}"/>
              </a:ext>
            </a:extLst>
          </p:cNvPr>
          <p:cNvSpPr>
            <a:spLocks noGrp="1"/>
          </p:cNvSpPr>
          <p:nvPr>
            <p:ph idx="1"/>
          </p:nvPr>
        </p:nvSpPr>
        <p:spPr/>
        <p:txBody>
          <a:bodyPr>
            <a:normAutofit lnSpcReduction="10000"/>
          </a:bodyPr>
          <a:lstStyle/>
          <a:p>
            <a:pPr marL="0" lvl="0" indent="0" algn="just">
              <a:lnSpc>
                <a:spcPct val="107000"/>
              </a:lnSpc>
              <a:buClr>
                <a:schemeClr val="accent2"/>
              </a:buClr>
              <a:buNone/>
            </a:pPr>
            <a:endParaRPr lang="nl-NL" dirty="0">
              <a:latin typeface="Raleway Light" pitchFamily="2" charset="0"/>
              <a:ea typeface="Calibri" panose="020F0502020204030204" pitchFamily="34" charset="0"/>
              <a:cs typeface="Times New Roman" panose="02020603050405020304" pitchFamily="18" charset="0"/>
            </a:endParaRPr>
          </a:p>
          <a:p>
            <a:pPr lvl="0" algn="just">
              <a:lnSpc>
                <a:spcPct val="107000"/>
              </a:lnSpc>
              <a:buClr>
                <a:schemeClr val="accent2"/>
              </a:buClr>
              <a:buFont typeface="Wingdings" panose="05000000000000000000" pitchFamily="2" charset="2"/>
              <a:buChar char="ü"/>
            </a:pPr>
            <a:r>
              <a:rPr lang="nl-NL" sz="2600" dirty="0">
                <a:latin typeface="Raleway Light" pitchFamily="2" charset="0"/>
                <a:ea typeface="Calibri" panose="020F0502020204030204" pitchFamily="34" charset="0"/>
                <a:cs typeface="Times New Roman" panose="02020603050405020304" pitchFamily="18" charset="0"/>
              </a:rPr>
              <a:t>Is nog een wetsvoorstel, ligt momenteel bij de Tweede Kamer.</a:t>
            </a:r>
            <a:endParaRPr lang="nl-NL" sz="2600" strike="sngStrike" dirty="0">
              <a:latin typeface="Raleway Light" pitchFamily="2" charset="0"/>
              <a:ea typeface="Calibri" panose="020F0502020204030204" pitchFamily="34" charset="0"/>
              <a:cs typeface="Times New Roman" panose="02020603050405020304" pitchFamily="18" charset="0"/>
            </a:endParaRPr>
          </a:p>
          <a:p>
            <a:pPr lvl="0" algn="just">
              <a:lnSpc>
                <a:spcPct val="107000"/>
              </a:lnSpc>
              <a:buClr>
                <a:schemeClr val="accent2"/>
              </a:buClr>
              <a:buFont typeface="Wingdings" panose="05000000000000000000" pitchFamily="2" charset="2"/>
              <a:buChar char="ü"/>
            </a:pPr>
            <a:r>
              <a:rPr lang="nl-NL" sz="2600" dirty="0">
                <a:latin typeface="Raleway Light" pitchFamily="2" charset="0"/>
                <a:ea typeface="Calibri" panose="020F0502020204030204" pitchFamily="34" charset="0"/>
                <a:cs typeface="Times New Roman" panose="02020603050405020304" pitchFamily="18" charset="0"/>
              </a:rPr>
              <a:t>Verkorting Fase B/3: 6 uitzendovereenkomsten in 2 jaar. </a:t>
            </a:r>
          </a:p>
          <a:p>
            <a:pPr lvl="0" algn="just">
              <a:lnSpc>
                <a:spcPct val="107000"/>
              </a:lnSpc>
              <a:buClr>
                <a:schemeClr val="accent2"/>
              </a:buClr>
              <a:buFont typeface="Wingdings" panose="05000000000000000000" pitchFamily="2" charset="2"/>
              <a:buChar char="ü"/>
            </a:pPr>
            <a:r>
              <a:rPr lang="nl-NL" sz="2600" dirty="0">
                <a:latin typeface="Raleway Light" pitchFamily="2" charset="0"/>
                <a:ea typeface="Calibri" panose="020F0502020204030204" pitchFamily="34" charset="0"/>
                <a:cs typeface="Times New Roman" panose="02020603050405020304" pitchFamily="18" charset="0"/>
              </a:rPr>
              <a:t>Aanscherping ketenregeling: tussenpoos van 60 maanden tussen contracten voor bepaalde tijd (m.u.v. scholieren/studenten en seizoens-arbeiders). </a:t>
            </a:r>
          </a:p>
          <a:p>
            <a:pPr marL="0" indent="0">
              <a:buNone/>
            </a:pPr>
            <a:endParaRPr lang="nl-NL" dirty="0"/>
          </a:p>
        </p:txBody>
      </p:sp>
    </p:spTree>
    <p:extLst>
      <p:ext uri="{BB962C8B-B14F-4D97-AF65-F5344CB8AC3E}">
        <p14:creationId xmlns:p14="http://schemas.microsoft.com/office/powerpoint/2010/main" val="2141253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832DC4-535F-5520-8BDA-01BD9B84BFE0}"/>
              </a:ext>
            </a:extLst>
          </p:cNvPr>
          <p:cNvSpPr>
            <a:spLocks noGrp="1"/>
          </p:cNvSpPr>
          <p:nvPr>
            <p:ph type="title"/>
          </p:nvPr>
        </p:nvSpPr>
        <p:spPr>
          <a:xfrm>
            <a:off x="457200" y="562428"/>
            <a:ext cx="6836229" cy="1311528"/>
          </a:xfrm>
        </p:spPr>
        <p:txBody>
          <a:bodyPr>
            <a:normAutofit fontScale="90000"/>
          </a:bodyPr>
          <a:lstStyle/>
          <a:p>
            <a:r>
              <a:rPr lang="nl-NL" sz="3100" cap="all" dirty="0">
                <a:solidFill>
                  <a:srgbClr val="6495C8"/>
                </a:solidFill>
                <a:latin typeface="Raleway ExtraLight" pitchFamily="2" charset="0"/>
                <a:ea typeface="Calibri" panose="020F0502020204030204" pitchFamily="34" charset="0"/>
                <a:cs typeface="Times New Roman" panose="02020603050405020304" pitchFamily="18" charset="0"/>
              </a:rPr>
              <a:t>Wet meer zekerheid flexwerkers</a:t>
            </a:r>
            <a:br>
              <a:rPr lang="nl-NL" sz="4000" cap="all" dirty="0">
                <a:solidFill>
                  <a:srgbClr val="6495C8"/>
                </a:solidFill>
                <a:latin typeface="Calibri" panose="020F0502020204030204" pitchFamily="34" charset="0"/>
                <a:ea typeface="Calibri" panose="020F0502020204030204" pitchFamily="34" charset="0"/>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9532AEA2-B752-30F1-9CE1-FDAFB4E58170}"/>
              </a:ext>
            </a:extLst>
          </p:cNvPr>
          <p:cNvSpPr>
            <a:spLocks noGrp="1"/>
          </p:cNvSpPr>
          <p:nvPr>
            <p:ph idx="1"/>
          </p:nvPr>
        </p:nvSpPr>
        <p:spPr/>
        <p:txBody>
          <a:bodyPr>
            <a:normAutofit/>
          </a:bodyPr>
          <a:lstStyle/>
          <a:p>
            <a:pPr lvl="0" algn="just">
              <a:lnSpc>
                <a:spcPct val="107000"/>
              </a:lnSpc>
              <a:buClr>
                <a:schemeClr val="accent2"/>
              </a:buClr>
              <a:buFont typeface="Wingdings" panose="05000000000000000000" pitchFamily="2" charset="2"/>
              <a:buChar char="ü"/>
            </a:pPr>
            <a:r>
              <a:rPr lang="nl-NL" sz="2600" dirty="0">
                <a:latin typeface="Raleway Light" pitchFamily="2" charset="0"/>
                <a:ea typeface="Calibri" panose="020F0502020204030204" pitchFamily="34" charset="0"/>
                <a:cs typeface="Times New Roman" panose="02020603050405020304" pitchFamily="18" charset="0"/>
              </a:rPr>
              <a:t>Geen nul-urencontract meer: arbeidsomvang als een aantal uren groter dan nul, met een tijdseenheid van ten hoogste één jaar. Oproepovereenkomsten zijn enkel nog mogelijk voor minderjarigen, scholieren, studenten en uitzendkrachten in de eerste 52 weken voor zover een </a:t>
            </a:r>
            <a:r>
              <a:rPr lang="nl-NL" sz="2600" dirty="0" err="1">
                <a:latin typeface="Raleway Light" pitchFamily="2" charset="0"/>
                <a:ea typeface="Calibri" panose="020F0502020204030204" pitchFamily="34" charset="0"/>
                <a:cs typeface="Times New Roman" panose="02020603050405020304" pitchFamily="18" charset="0"/>
              </a:rPr>
              <a:t>loonuitsluitingsbeding</a:t>
            </a:r>
            <a:r>
              <a:rPr lang="nl-NL" sz="2600" dirty="0">
                <a:latin typeface="Raleway Light" pitchFamily="2" charset="0"/>
                <a:ea typeface="Calibri" panose="020F0502020204030204" pitchFamily="34" charset="0"/>
                <a:cs typeface="Times New Roman" panose="02020603050405020304" pitchFamily="18" charset="0"/>
              </a:rPr>
              <a:t> is overeengekomen. </a:t>
            </a:r>
          </a:p>
          <a:p>
            <a:pPr lvl="0" algn="just">
              <a:lnSpc>
                <a:spcPct val="107000"/>
              </a:lnSpc>
              <a:buClr>
                <a:schemeClr val="accent2"/>
              </a:buClr>
              <a:buFont typeface="Wingdings" panose="05000000000000000000" pitchFamily="2" charset="2"/>
              <a:buChar char="ü"/>
            </a:pPr>
            <a:r>
              <a:rPr lang="nl-NL" sz="2600" dirty="0">
                <a:latin typeface="Raleway Light" pitchFamily="2" charset="0"/>
                <a:ea typeface="Calibri" panose="020F0502020204030204" pitchFamily="34" charset="0"/>
                <a:cs typeface="Times New Roman" panose="02020603050405020304" pitchFamily="18" charset="0"/>
              </a:rPr>
              <a:t>Minimale en maximale arbeidsomvang mogelijk: maximaal verschil van 130%. </a:t>
            </a:r>
          </a:p>
          <a:p>
            <a:pPr marL="0" indent="0">
              <a:buNone/>
            </a:pPr>
            <a:endParaRPr lang="nl-NL" dirty="0"/>
          </a:p>
        </p:txBody>
      </p:sp>
    </p:spTree>
    <p:extLst>
      <p:ext uri="{BB962C8B-B14F-4D97-AF65-F5344CB8AC3E}">
        <p14:creationId xmlns:p14="http://schemas.microsoft.com/office/powerpoint/2010/main" val="2645828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76AE1-F523-CE49-6B35-EC3C90E979B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C99253E-4FF1-24ED-3D8B-F121F10931FD}"/>
              </a:ext>
            </a:extLst>
          </p:cNvPr>
          <p:cNvSpPr>
            <a:spLocks noGrp="1"/>
          </p:cNvSpPr>
          <p:nvPr>
            <p:ph type="title"/>
          </p:nvPr>
        </p:nvSpPr>
        <p:spPr>
          <a:xfrm>
            <a:off x="457200" y="562428"/>
            <a:ext cx="6836229" cy="1311528"/>
          </a:xfrm>
        </p:spPr>
        <p:txBody>
          <a:bodyPr>
            <a:normAutofit fontScale="90000"/>
          </a:bodyPr>
          <a:lstStyle/>
          <a:p>
            <a:r>
              <a:rPr lang="nl-NL" sz="3100" cap="all" dirty="0">
                <a:solidFill>
                  <a:srgbClr val="6495C8"/>
                </a:solidFill>
                <a:latin typeface="Raleway ExtraLight" pitchFamily="2" charset="0"/>
                <a:ea typeface="Calibri" panose="020F0502020204030204" pitchFamily="34" charset="0"/>
                <a:cs typeface="Times New Roman" panose="02020603050405020304" pitchFamily="18" charset="0"/>
              </a:rPr>
              <a:t>Wet meer zekerheid flexwerkers</a:t>
            </a:r>
            <a:br>
              <a:rPr lang="nl-NL" sz="4000" cap="all" dirty="0">
                <a:solidFill>
                  <a:srgbClr val="6495C8"/>
                </a:solidFill>
                <a:latin typeface="Calibri" panose="020F0502020204030204" pitchFamily="34" charset="0"/>
                <a:ea typeface="Calibri" panose="020F0502020204030204" pitchFamily="34" charset="0"/>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7110BB51-2C00-6687-CCB7-4B92B58BDB6C}"/>
              </a:ext>
            </a:extLst>
          </p:cNvPr>
          <p:cNvSpPr>
            <a:spLocks noGrp="1"/>
          </p:cNvSpPr>
          <p:nvPr>
            <p:ph idx="1"/>
          </p:nvPr>
        </p:nvSpPr>
        <p:spPr/>
        <p:txBody>
          <a:bodyPr>
            <a:normAutofit/>
          </a:bodyPr>
          <a:lstStyle/>
          <a:p>
            <a:pPr lvl="0" algn="just">
              <a:lnSpc>
                <a:spcPct val="107000"/>
              </a:lnSpc>
              <a:buClr>
                <a:schemeClr val="accent2"/>
              </a:buClr>
              <a:buFont typeface="Wingdings" panose="05000000000000000000" pitchFamily="2" charset="2"/>
              <a:buChar char="ü"/>
            </a:pPr>
            <a:r>
              <a:rPr lang="nl-NL" sz="2600" dirty="0">
                <a:latin typeface="Raleway Light" pitchFamily="2" charset="0"/>
                <a:ea typeface="Calibri" panose="020F0502020204030204" pitchFamily="34" charset="0"/>
                <a:cs typeface="Times New Roman" panose="02020603050405020304" pitchFamily="18" charset="0"/>
              </a:rPr>
              <a:t>Aanpassing gelijke behandeling ter beschikking gestelde arbeidskrachten (artikel 8 Waadi). </a:t>
            </a:r>
          </a:p>
          <a:p>
            <a:pPr lvl="0" algn="just">
              <a:lnSpc>
                <a:spcPct val="107000"/>
              </a:lnSpc>
              <a:buClr>
                <a:schemeClr val="accent2"/>
              </a:buClr>
              <a:buFont typeface="Wingdings" panose="05000000000000000000" pitchFamily="2" charset="2"/>
              <a:buChar char="ü"/>
            </a:pPr>
            <a:r>
              <a:rPr lang="nl-NL" sz="2600" dirty="0">
                <a:latin typeface="Raleway Light" pitchFamily="2" charset="0"/>
                <a:ea typeface="Calibri" panose="020F0502020204030204" pitchFamily="34" charset="0"/>
                <a:cs typeface="Times New Roman" panose="02020603050405020304" pitchFamily="18" charset="0"/>
              </a:rPr>
              <a:t>Afwijking bij cao alleen nog mogelijk in de uitleen-cao (dus ABU- en NBBU-cao’s of een </a:t>
            </a:r>
            <a:r>
              <a:rPr lang="nl-NL" sz="2600">
                <a:latin typeface="Raleway Light" pitchFamily="2" charset="0"/>
                <a:ea typeface="Calibri" panose="020F0502020204030204" pitchFamily="34" charset="0"/>
                <a:cs typeface="Times New Roman" panose="02020603050405020304" pitchFamily="18" charset="0"/>
              </a:rPr>
              <a:t>andere uitleen cao). </a:t>
            </a:r>
            <a:endParaRPr lang="nl-NL" sz="2600" dirty="0">
              <a:latin typeface="Raleway Light" pitchFamily="2" charset="0"/>
              <a:ea typeface="Calibri" panose="020F0502020204030204" pitchFamily="34" charset="0"/>
              <a:cs typeface="Times New Roman" panose="02020603050405020304" pitchFamily="18" charset="0"/>
            </a:endParaRPr>
          </a:p>
          <a:p>
            <a:pPr lvl="0" algn="just">
              <a:lnSpc>
                <a:spcPct val="107000"/>
              </a:lnSpc>
              <a:buClr>
                <a:schemeClr val="accent2"/>
              </a:buClr>
              <a:buFont typeface="Wingdings" panose="05000000000000000000" pitchFamily="2" charset="2"/>
              <a:buChar char="ü"/>
            </a:pPr>
            <a:r>
              <a:rPr lang="nl-NL" sz="2600" dirty="0">
                <a:latin typeface="Raleway Light" pitchFamily="2" charset="0"/>
                <a:ea typeface="Calibri" panose="020F0502020204030204" pitchFamily="34" charset="0"/>
                <a:cs typeface="Times New Roman" panose="02020603050405020304" pitchFamily="18" charset="0"/>
              </a:rPr>
              <a:t>Uitgebreide wettelijke informatieplicht voor inleners aan uitleners bij tussentijdse wijzigingen van arbeidsvoorwaarden. </a:t>
            </a:r>
          </a:p>
          <a:p>
            <a:pPr marL="0" indent="0">
              <a:buNone/>
            </a:pPr>
            <a:endParaRPr lang="nl-NL" dirty="0"/>
          </a:p>
        </p:txBody>
      </p:sp>
    </p:spTree>
    <p:extLst>
      <p:ext uri="{BB962C8B-B14F-4D97-AF65-F5344CB8AC3E}">
        <p14:creationId xmlns:p14="http://schemas.microsoft.com/office/powerpoint/2010/main" val="155001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081A1-9D4B-D4E1-A40A-3C6C82B125C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74BF002-AB7B-0041-2A7C-CD237BA45203}"/>
              </a:ext>
            </a:extLst>
          </p:cNvPr>
          <p:cNvSpPr>
            <a:spLocks noGrp="1"/>
          </p:cNvSpPr>
          <p:nvPr>
            <p:ph type="title"/>
          </p:nvPr>
        </p:nvSpPr>
        <p:spPr>
          <a:xfrm>
            <a:off x="457200" y="562428"/>
            <a:ext cx="6836229" cy="1311528"/>
          </a:xfrm>
        </p:spPr>
        <p:txBody>
          <a:bodyPr>
            <a:normAutofit fontScale="90000"/>
          </a:bodyPr>
          <a:lstStyle/>
          <a:p>
            <a:r>
              <a:rPr lang="nl-NL" sz="3100" cap="all" dirty="0">
                <a:solidFill>
                  <a:srgbClr val="6495C8"/>
                </a:solidFill>
                <a:latin typeface="Raleway ExtraLight" pitchFamily="2" charset="0"/>
                <a:ea typeface="Calibri" panose="020F0502020204030204" pitchFamily="34" charset="0"/>
                <a:cs typeface="Times New Roman" panose="02020603050405020304" pitchFamily="18" charset="0"/>
              </a:rPr>
              <a:t>Wet meer zekerheid flexwerkers</a:t>
            </a:r>
            <a:br>
              <a:rPr lang="nl-NL" sz="4000" cap="all" dirty="0">
                <a:solidFill>
                  <a:srgbClr val="6495C8"/>
                </a:solidFill>
                <a:latin typeface="Calibri" panose="020F0502020204030204" pitchFamily="34" charset="0"/>
                <a:ea typeface="Calibri" panose="020F0502020204030204" pitchFamily="34" charset="0"/>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394C08A8-2F3C-2958-82F1-91C6E14D1F36}"/>
              </a:ext>
            </a:extLst>
          </p:cNvPr>
          <p:cNvSpPr>
            <a:spLocks noGrp="1"/>
          </p:cNvSpPr>
          <p:nvPr>
            <p:ph idx="1"/>
          </p:nvPr>
        </p:nvSpPr>
        <p:spPr/>
        <p:txBody>
          <a:bodyPr>
            <a:normAutofit fontScale="92500" lnSpcReduction="10000"/>
          </a:bodyPr>
          <a:lstStyle/>
          <a:p>
            <a:pPr lvl="0" algn="just">
              <a:lnSpc>
                <a:spcPct val="107000"/>
              </a:lnSpc>
              <a:buClr>
                <a:schemeClr val="accent2"/>
              </a:buClr>
              <a:buFont typeface="Wingdings" panose="05000000000000000000" pitchFamily="2" charset="2"/>
              <a:buChar char="ü"/>
            </a:pPr>
            <a:r>
              <a:rPr lang="nl-NL" sz="2400" dirty="0">
                <a:latin typeface="Raleway Light" pitchFamily="2" charset="0"/>
                <a:ea typeface="Calibri" panose="020F0502020204030204" pitchFamily="34" charset="0"/>
                <a:cs typeface="Times New Roman" panose="02020603050405020304" pitchFamily="18" charset="0"/>
              </a:rPr>
              <a:t>Beoogde inwerkingtreding (mits aangenomen door de Eerste Kamer en Tweede Kamer): </a:t>
            </a:r>
          </a:p>
          <a:p>
            <a:pPr marL="514350" lvl="1" indent="-342900" algn="just">
              <a:lnSpc>
                <a:spcPct val="107000"/>
              </a:lnSpc>
              <a:buClr>
                <a:schemeClr val="accent2"/>
              </a:buClr>
              <a:buFont typeface="Wingdings" panose="05000000000000000000" pitchFamily="2" charset="2"/>
              <a:buChar char="Ø"/>
            </a:pPr>
            <a:r>
              <a:rPr lang="nl-NL" sz="2000" dirty="0">
                <a:latin typeface="Raleway Light" pitchFamily="2" charset="0"/>
                <a:ea typeface="Calibri" panose="020F0502020204030204" pitchFamily="34" charset="0"/>
                <a:cs typeface="Times New Roman" panose="02020603050405020304" pitchFamily="18" charset="0"/>
              </a:rPr>
              <a:t>1 juli 2026: Het tijdstip van inwerkingtreding voor de maatregelen die zien op de gelijke arbeidsvoorwaarden voor ter beschikking gestelde arbeidskrachten. </a:t>
            </a:r>
          </a:p>
          <a:p>
            <a:pPr marL="514350" lvl="1" indent="-342900" algn="just">
              <a:lnSpc>
                <a:spcPct val="107000"/>
              </a:lnSpc>
              <a:buClr>
                <a:schemeClr val="accent2"/>
              </a:buClr>
              <a:buFont typeface="Wingdings" panose="05000000000000000000" pitchFamily="2" charset="2"/>
              <a:buChar char="Ø"/>
            </a:pPr>
            <a:r>
              <a:rPr lang="nl-NL" sz="2000" dirty="0">
                <a:latin typeface="Raleway Light" pitchFamily="2" charset="0"/>
                <a:ea typeface="Calibri" panose="020F0502020204030204" pitchFamily="34" charset="0"/>
                <a:cs typeface="Times New Roman" panose="02020603050405020304" pitchFamily="18" charset="0"/>
              </a:rPr>
              <a:t>1 januari 2027: De maatregelen die zien op de rechtspositieregelingen voor uitzendkrachten, oproepovereenkomsten en tijdelijke arbeidsovereenkomsten. </a:t>
            </a:r>
          </a:p>
          <a:p>
            <a:pPr lvl="0" algn="just">
              <a:lnSpc>
                <a:spcPct val="107000"/>
              </a:lnSpc>
              <a:buClr>
                <a:schemeClr val="accent2"/>
              </a:buClr>
              <a:buFont typeface="Wingdings" panose="05000000000000000000" pitchFamily="2" charset="2"/>
              <a:buChar char="ü"/>
            </a:pPr>
            <a:r>
              <a:rPr lang="nl-NL" sz="2400" dirty="0">
                <a:latin typeface="Raleway Light" pitchFamily="2" charset="0"/>
                <a:ea typeface="Calibri" panose="020F0502020204030204" pitchFamily="34" charset="0"/>
                <a:cs typeface="Times New Roman" panose="02020603050405020304" pitchFamily="18" charset="0"/>
              </a:rPr>
              <a:t>Beperking van de maximale terbeschikkingstelling aan een inlener en een eventueel inhuurverbod in sommige sectoren zijn niet meegenomen in dit wetsvoorstel. In Q3 2025 meer duidelijkheid. </a:t>
            </a:r>
          </a:p>
        </p:txBody>
      </p:sp>
    </p:spTree>
    <p:extLst>
      <p:ext uri="{BB962C8B-B14F-4D97-AF65-F5344CB8AC3E}">
        <p14:creationId xmlns:p14="http://schemas.microsoft.com/office/powerpoint/2010/main" val="1877551903"/>
      </p:ext>
    </p:extLst>
  </p:cSld>
  <p:clrMapOvr>
    <a:masterClrMapping/>
  </p:clrMapOvr>
</p:sld>
</file>

<file path=ppt/theme/theme1.xml><?xml version="1.0" encoding="utf-8"?>
<a:theme xmlns:a="http://schemas.openxmlformats.org/drawingml/2006/main" name="Office-thema">
  <a:themeElements>
    <a:clrScheme name="De Voort">
      <a:dk1>
        <a:sysClr val="windowText" lastClr="000000"/>
      </a:dk1>
      <a:lt1>
        <a:sysClr val="window" lastClr="FFFFFF"/>
      </a:lt1>
      <a:dk2>
        <a:srgbClr val="44546A"/>
      </a:dk2>
      <a:lt2>
        <a:srgbClr val="E7E6E6"/>
      </a:lt2>
      <a:accent1>
        <a:srgbClr val="87B2D8"/>
      </a:accent1>
      <a:accent2>
        <a:srgbClr val="F7AE24"/>
      </a:accent2>
      <a:accent3>
        <a:srgbClr val="87B2D8"/>
      </a:accent3>
      <a:accent4>
        <a:srgbClr val="F7AE24"/>
      </a:accent4>
      <a:accent5>
        <a:srgbClr val="87B2D8"/>
      </a:accent5>
      <a:accent6>
        <a:srgbClr val="F7AE24"/>
      </a:accent6>
      <a:hlink>
        <a:srgbClr val="0563C1"/>
      </a:hlink>
      <a:folHlink>
        <a:srgbClr val="954F72"/>
      </a:folHlink>
    </a:clrScheme>
    <a:fontScheme name="De Voor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potx" id="{066ED349-EE34-4F14-84B7-3E6F1325A953}" vid="{C51ABB8F-CA9E-4D3E-8614-27C8C97A4199}"/>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Signer3 xmlns="http://www.documentaal.nl/Signer3"/>
</file>

<file path=customXml/item10.xml><?xml version="1.0" encoding="utf-8"?>
<ct:contentTypeSchema xmlns:ct="http://schemas.microsoft.com/office/2006/metadata/contentType" xmlns:ma="http://schemas.microsoft.com/office/2006/metadata/properties/metaAttributes" ct:_="" ma:_="" ma:contentTypeName="Document" ma:contentTypeID="0x0101003163A42352B2FB4F9728C9CE6838D50A" ma:contentTypeVersion="14" ma:contentTypeDescription="Een nieuw document maken." ma:contentTypeScope="" ma:versionID="30dcd5615cd57f4c99c46ec207f2064d">
  <xsd:schema xmlns:xsd="http://www.w3.org/2001/XMLSchema" xmlns:xs="http://www.w3.org/2001/XMLSchema" xmlns:p="http://schemas.microsoft.com/office/2006/metadata/properties" xmlns:ns2="80e06aba-867d-4ccb-9c86-2d27184cc580" xmlns:ns3="638f2a8d-5703-4d56-a2c4-a0273187d6ce" targetNamespace="http://schemas.microsoft.com/office/2006/metadata/properties" ma:root="true" ma:fieldsID="d7510bb95a26d537a0e2a31120950887" ns2:_="" ns3:_="">
    <xsd:import namespace="80e06aba-867d-4ccb-9c86-2d27184cc580"/>
    <xsd:import namespace="638f2a8d-5703-4d56-a2c4-a0273187d6c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e06aba-867d-4ccb-9c86-2d27184cc5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aa503d8c-7e04-4f08-9e32-9ae8d62dbf6c"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8f2a8d-5703-4d56-a2c4-a0273187d6c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a8044f46-54cd-459e-94e4-30f5c3451352}" ma:internalName="TaxCatchAll" ma:showField="CatchAllData" ma:web="638f2a8d-5703-4d56-a2c4-a0273187d6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1.xml><?xml version="1.0" encoding="utf-8"?>
<p:properties xmlns:p="http://schemas.microsoft.com/office/2006/metadata/properties" xmlns:xsi="http://www.w3.org/2001/XMLSchema-instance" xmlns:pc="http://schemas.microsoft.com/office/infopath/2007/PartnerControls">
  <documentManagement>
    <ClientCode xmlns="562994b3-6f95-4222-9f68-1266a4b339d5">ALERTH01</ClientCode>
    <ClientName xmlns="562994b3-6f95-4222-9f68-1266a4b339d5">Alert HR Solutions B.V.</ClientName>
    <MatterCode xmlns="562994b3-6f95-4222-9f68-1266a4b339d5">22567303</MatterCode>
    <MatterName xmlns="562994b3-6f95-4222-9f68-1266a4b339d5">Alert HR Solutions/Advies</MatterName>
    <hcdba469657340ac9cab4e5dfc63c451 xmlns="562994b3-6f95-4222-9f68-1266a4b339d5">
      <Terms xmlns="http://schemas.microsoft.com/office/infopath/2007/PartnerControls">
        <TermInfo>
          <TermName>Arbeidsrecht</TermName>
          <TermId>92d4e1df-5c90-48e4-9ce3-3904ba009d14</TermId>
        </TermInfo>
      </Terms>
    </hcdba469657340ac9cab4e5dfc63c451>
    <DocAuthor xmlns="562994b3-6f95-4222-9f68-1266a4b339d5">
      <UserInfo>
        <DisplayName>Marieke Beukers - De Voort Advocaten | Mediators</DisplayName>
        <AccountId>16</AccountId>
        <AccountType/>
      </UserInfo>
    </DocAuthor>
    <DocComments xmlns="562994b3-6f95-4222-9f68-1266a4b339d5" xmlns:ns1="http://www.w3.org/2001/XMLSchema-instance" ns1:nil="true"/>
    <LegacyDocID xmlns="562994b3-6f95-4222-9f68-1266a4b339d5" xmlns:ns1="http://www.w3.org/2001/XMLSchema-instance" ns1:nil="true"/>
    <TaxCatchAll xmlns="562994b3-6f95-4222-9f68-1266a4b339d5"/>
  </documentManagement>
</p:properties>
</file>

<file path=customXml/item12.xml><?xml version="1.0" encoding="utf-8"?>
<ct:contentTypeSchema xmlns:ct="http://schemas.microsoft.com/office/2006/metadata/contentType" xmlns:ma="http://schemas.microsoft.com/office/2006/metadata/properties/metaAttributes" ct:_="" ma:_="" ma:contentTypeName="DMS Document" ma:contentTypeID="0x0101003D2826BF6E189343A2B01FDE0BDBE4940069DE8DCDBCBA7C42BBD7CCFCDA14B512" ma:contentTypeVersion="13" ma:contentTypeDescription="Create a new document." ma:contentTypeScope="" ma:versionID="44afac59efc93131cff7cdc6b7c1bc09">
  <xsd:schema xmlns:xsd="http://www.w3.org/2001/XMLSchema" xmlns:xs="http://www.w3.org/2001/XMLSchema" xmlns:p="http://schemas.microsoft.com/office/2006/metadata/properties" xmlns:ns2="562994b3-6f95-4222-9f68-1266a4b339d5" xmlns:ns3="d97a08e7-c0e5-41b9-bad6-b3f430a5c8ff" targetNamespace="http://schemas.microsoft.com/office/2006/metadata/properties" ma:root="true" ma:fieldsID="7abac129ec3130ca8c779e900599ea38" ns2:_="" ns3:_="">
    <xsd:import namespace="562994b3-6f95-4222-9f68-1266a4b339d5"/>
    <xsd:import namespace="d97a08e7-c0e5-41b9-bad6-b3f430a5c8ff"/>
    <xsd:element name="properties">
      <xsd:complexType>
        <xsd:sequence>
          <xsd:element name="documentManagement">
            <xsd:complexType>
              <xsd:all>
                <xsd:element ref="ns2:ClientCode" minOccurs="0"/>
                <xsd:element ref="ns2:ClientName" minOccurs="0"/>
                <xsd:element ref="ns2:MatterCode" minOccurs="0"/>
                <xsd:element ref="ns2:MatterName" minOccurs="0"/>
                <xsd:element ref="ns2:DocAuthor" minOccurs="0"/>
                <xsd:element ref="ns2:DocComments" minOccurs="0"/>
                <xsd:element ref="ns2:LegacyDocID" minOccurs="0"/>
                <xsd:element ref="ns2:_dlc_DocIdPersistId" minOccurs="0"/>
                <xsd:element ref="ns2:hcdba469657340ac9cab4e5dfc63c451" minOccurs="0"/>
                <xsd:element ref="ns2:TaxCatchAll" minOccurs="0"/>
                <xsd:element ref="ns2:TaxCatchAllLabel" minOccurs="0"/>
                <xsd:element ref="ns2:_dlc_DocId" minOccurs="0"/>
                <xsd:element ref="ns2:_dlc_DocIdUrl" minOccurs="0"/>
                <xsd:element ref="ns3:MediaServiceMetadata" minOccurs="0"/>
                <xsd:element ref="ns3:MediaServiceFastMetadata"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2994b3-6f95-4222-9f68-1266a4b339d5" elementFormDefault="qualified">
    <xsd:import namespace="http://schemas.microsoft.com/office/2006/documentManagement/types"/>
    <xsd:import namespace="http://schemas.microsoft.com/office/infopath/2007/PartnerControls"/>
    <xsd:element name="ClientCode" ma:index="2" nillable="true" ma:displayName="ClientCode" ma:default="ALERTH01" ma:internalName="ClientCode">
      <xsd:simpleType>
        <xsd:restriction base="dms:Text"/>
      </xsd:simpleType>
    </xsd:element>
    <xsd:element name="ClientName" ma:index="3" nillable="true" ma:displayName="ClientName" ma:default="Alert HR Solutions B.V." ma:internalName="ClientName">
      <xsd:simpleType>
        <xsd:restriction base="dms:Text"/>
      </xsd:simpleType>
    </xsd:element>
    <xsd:element name="MatterCode" ma:index="4" nillable="true" ma:displayName="MatterCode" ma:default="22567303" ma:internalName="MatterCode">
      <xsd:simpleType>
        <xsd:restriction base="dms:Text"/>
      </xsd:simpleType>
    </xsd:element>
    <xsd:element name="MatterName" ma:index="5" nillable="true" ma:displayName="MatterName" ma:default="Alert HR Solutions/Advies" ma:internalName="MatterName">
      <xsd:simpleType>
        <xsd:restriction base="dms:Text"/>
      </xsd:simpleType>
    </xsd:element>
    <xsd:element name="DocAuthor" ma:index="7" nillable="true" ma:displayName="DocAuthor" ma:internalName="Doc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cComments" ma:index="8" nillable="true" ma:displayName="DocComments" ma:internalName="DocComments">
      <xsd:simpleType>
        <xsd:restriction base="dms:Note">
          <xsd:maxLength value="255"/>
        </xsd:restriction>
      </xsd:simpleType>
    </xsd:element>
    <xsd:element name="LegacyDocID" ma:index="9" nillable="true" ma:displayName="LegacyDocID" ma:internalName="LegacyDocID">
      <xsd:simpleType>
        <xsd:restriction base="dms:Text"/>
      </xsd:simpleType>
    </xsd:element>
    <xsd:element name="_dlc_DocIdPersistId" ma:index="10" nillable="true" ma:displayName="Persist ID" ma:description="Keep ID on add." ma:hidden="true" ma:internalName="_dlc_DocIdPersistId" ma:readOnly="true">
      <xsd:simpleType>
        <xsd:restriction base="dms:Boolean"/>
      </xsd:simpleType>
    </xsd:element>
    <xsd:element name="hcdba469657340ac9cab4e5dfc63c451" ma:index="15" nillable="true" ma:taxonomy="true" ma:internalName="hcdba469657340ac9cab4e5dfc63c451" ma:taxonomyFieldName="PracticeArea" ma:displayName="PracticeArea" ma:default="1;#Arbeidsrecht|92d4e1df-5c90-48e4-9ce3-3904ba009d14" ma:fieldId="{1cdba469-6573-40ac-9cab-4e5dfc63c451}" ma:sspId="0ac41050-871f-474d-849a-2f587899ce46" ma:termSetId="66f28dac-2f24-4209-a81b-6407719d1146" ma:anchorId="00000000-0000-0000-0000-000000000000" ma:open="false" ma:isKeyword="false">
      <xsd:complexType>
        <xsd:sequence>
          <xsd:element ref="pc:Terms" minOccurs="0" maxOccurs="1"/>
        </xsd:sequence>
      </xsd:complexType>
    </xsd:element>
    <xsd:element name="TaxCatchAll" ma:index="16" nillable="true" ma:displayName="Taxonomy Catch All Column" ma:hidden="true" ma:list="{8072650e-49e9-4815-ae90-ae1410fd9b04}" ma:internalName="TaxCatchAll" ma:showField="CatchAllData" ma:web="562994b3-6f95-4222-9f68-1266a4b339d5">
      <xsd:complexType>
        <xsd:complexContent>
          <xsd:extension base="dms:MultiChoiceLookup">
            <xsd:sequence>
              <xsd:element name="Value" type="dms:Lookup" maxOccurs="unbounded" minOccurs="0" nillable="true"/>
            </xsd:sequence>
          </xsd:extension>
        </xsd:complexContent>
      </xsd:complexType>
    </xsd:element>
    <xsd:element name="TaxCatchAllLabel" ma:index="17" nillable="true" ma:displayName="Taxonomy Catch All Column1" ma:hidden="true" ma:list="{8072650e-49e9-4815-ae90-ae1410fd9b04}" ma:internalName="TaxCatchAllLabel" ma:readOnly="true" ma:showField="CatchAllDataLabel" ma:web="562994b3-6f95-4222-9f68-1266a4b339d5">
      <xsd:complexType>
        <xsd:complexContent>
          <xsd:extension base="dms:MultiChoiceLookup">
            <xsd:sequence>
              <xsd:element name="Value" type="dms:Lookup" maxOccurs="unbounded" minOccurs="0" nillable="true"/>
            </xsd:sequence>
          </xsd:extension>
        </xsd:complexContent>
      </xsd:complexType>
    </xsd:element>
    <xsd:element name="_dlc_DocId" ma:index="20" nillable="true" ma:displayName="Document ID Value" ma:description="The value of the document ID assigned to this item." ma:indexed="true" ma:internalName="_dlc_DocId" ma:readOnly="true">
      <xsd:simpleType>
        <xsd:restriction base="dms:Text"/>
      </xsd:simpleType>
    </xsd:element>
    <xsd:element name="_dlc_DocIdUrl" ma:index="2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97a08e7-c0e5-41b9-bad6-b3f430a5c8ff" elementFormDefault="qualified">
    <xsd:import namespace="http://schemas.microsoft.com/office/2006/documentManagement/types"/>
    <xsd:import namespace="http://schemas.microsoft.com/office/infopath/2007/PartnerControls"/>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3.xml><?xml version="1.0" encoding="utf-8"?>
<p:properties xmlns:p="http://schemas.microsoft.com/office/2006/metadata/properties" xmlns:xsi="http://www.w3.org/2001/XMLSchema-instance" xmlns:pc="http://schemas.microsoft.com/office/infopath/2007/PartnerControls">
  <documentManagement>
    <TaxCatchAll xmlns="638f2a8d-5703-4d56-a2c4-a0273187d6ce" xsi:nil="true"/>
    <lcf76f155ced4ddcb4097134ff3c332f xmlns="80e06aba-867d-4ccb-9c86-2d27184cc580">
      <Terms xmlns="http://schemas.microsoft.com/office/infopath/2007/PartnerControls"/>
    </lcf76f155ced4ddcb4097134ff3c332f>
  </documentManagement>
</p:properties>
</file>

<file path=customXml/item2.xml><?xml version="1.0" encoding="utf-8"?>
<Signer xmlns="http://www.documentaal.nl/Signer"/>
</file>

<file path=customXml/item3.xml><?xml version="1.0" encoding="utf-8"?>
<Address xmlns="http://www.documentaal.nl/Address"/>
</file>

<file path=customXml/item4.xml><?xml version="1.0" encoding="utf-8"?>
<Author xmlns="http://www.documentaal.nl/Author">
  M. BeukersMBEM.MariekeBeukersPersoonlijk Assistentem.beukers@devoort.nlDe Voort AdvocatenTilburgOverige secties+31 (0)13 466 88 97+31 (0)6 34 23 39 99Met vriendelijke groet,Nederland\DeVoort\Tilburg\DeVoortAll{Images}\Logo_email_allesecties.pngDeVoortAllOverige sectiesDe Voort Advocaten | Mediatiors +31 (0)13 466 88 88+31 (0)13 466 88 66Prof. Cobbenhagenlaan 75Postbus 4145000 AK  TilburgTilburgNLthe NetherlandsTilburgTilburgDe Voort Advocaten | Mediators{Images}\logo_header_devoort.png{Images}\logo_header_otherpage_devoort.png{Images}\Logo_email.png{Images}\logo_footer_devoort.png{Images}\PartnerOfChoice.png{Images}\GecombineerdLogoLR.pnghttps://devoort.nl/nieuws/partner-of-choice/De Voort Advocaten | Mediators is een maatschap, inschreven in het handelsregister onder nr. 50810952, die ook bestaat uit besloten vennootschappen. Op al onze werkzaamheden zijn het Nederlands recht en onze algemene voorwaarden van toepassing. Deze voorwaarden, waarin een beperking van aansprakelijkheid is opgenomen, zijn te vinden op de achterzijde van ons briefpapier en te raadplegen op onze website www.devoort.nl/voorwaarden. De Nederlandse rechter is exclusief bevoegd om van geschillen kennis te nemen, conform onze algemene voorwaarden.t.n.v. Stichting Beheer Derden Gelden De Voort te Tilburg.De VoortAdvocaten | Mediatorswww.devoort.nlIBAN: NL94 RABO 0148 5530 87        |        BIC: RABONL2Uadvocaten@devoort.nlDeVoortDe Voort Advocaten
  <BU_buname>De Voort Advocaten | Mediators</BU_buname>
  <BU_department_id>DeVoortAll</BU_department_id>
  <BU_department_name>Overige secties</BU_department_name>
  <BU_deplogolink/>
  <BU_deplogolink_extra>https://devoort.nl/nieuws/partner-of-choice/</BU_deplogolink_extra>
  <BU_deptext/>
  <BU_email>advocaten@devoort.nl</BU_email>
  <BU_iban>IBAN: NL94 RABO 0148 5530 87        |        BIC: RABONL2U</BU_iban>
  <BU_internet>www.devoort.nl</BU_internet>
  <BU_legaltextdoc1>De Voort Advocaten | Mediators is een maatschap, inschreven in het handelsregister onder nr. 50810952, die ook bestaat uit besloten vennootschappen. Op al onze werkzaamheden zijn het Nederlands recht en onze algemene voorwaarden van toepassing. Deze voorwaarden, waarin een beperking van aansprakelijkheid is opgenomen, zijn te vinden op de achterzijde van ons briefpapier en te raadplegen op onze website www.devoort.nl/voorwaarden. De Nederlandse rechter is exclusief bevoegd om van geschillen kennis te nemen, conform onze algemene voorwaarden.</BU_legaltextdoc1>
  <BU_legaltextdoc2>t.n.v. Stichting Beheer Derden Gelden De Voort te Tilburg.</BU_legaltextdoc2>
  <BU_legaltextmail1>De Voort</BU_legaltextmail1>
  <BU_legaltextmail2>Advocaten | Mediators</BU_legaltextmail2>
  <BU_location_id>Tilburg</BU_location_id>
  <BU_location_name>Tilburg</BU_location_name>
  <BU_loccity>Tilburg</BU_loccity>
  <BU_loccountry>the Netherlands</BU_loccountry>
  <BU_loccountrycode>NL</BU_loccountrycode>
  <BU_locfax>+31 (0)13 466 88 66</BU_locfax>
  <BU_locname>De Voort Advocaten | Mediatiors</BU_locname>
  <BU_locpostaladdress1>Postbus 414</BU_locpostaladdress1>
  <BU_locpostalcode>5000 AK  Tilburg</BU_locpostalcode>
  <BU_loctelephone> +31 (0)13 466 88 88</BU_loctelephone>
  <BU_locvisitaddress1>Prof. Cobbenhagenlaan 75</BU_locvisitaddress1>
  <BU_logo_email>{Images}\Logo_email.png</BU_logo_email>
  <BU_logo_extra1>{Images}\Logo_email_allesecties.png</BU_logo_extra1>
  <BU_logo_extra2>{Images}\PartnerOfChoice.png</BU_logo_extra2>
  <BU_logo_extra3>{Images}\GecombineerdLogoLR.png</BU_logo_extra3>
  <BU_logo_footer>{Images}\logo_footer_devoort.png</BU_logo_footer>
  <BU_logo_header>{Images}\logo_header_devoort.png</BU_logo_header>
  <BU_logo_header_otherpage>{Images}\logo_header_otherpage_devoort.png</BU_logo_header_otherpage>
  <BU_organisation_id>DeVoort</BU_organisation_id>
  <BU_organisation_name>De Voort Advocaten</BU_organisation_name>
  <bulist>De Voort Advocaten</bulist>
  <country>Nederland</country>
  <departmentlist>Overige secties</departmentlist>
  <email>m.beukers@devoort.nl</email>
  <facebook/>
  <fax/>
  <firstletters>M.</firstletters>
  <firstname>Marieke</firstname>
  <fullname>M. Beukers</fullname>
  <function>Persoonlijk Assistente</function>
  <greeting>Met vriendelijke groet,</greeting>
  <initials>MBE</initials>
  <lastname>Beukers</lastname>
  <linkedin/>
  <locationlist>Tilburg</locationlist>
  <middlename/>
  <mobile>+31 (0)6 34 23 39 99</mobile>
  <organisationdata>\DeVoort\Tilburg\DeVoortAll</organisationdata>
  <present/>
  <signature/>
  <telephone>+31 (0)13 466 88 97</telephone>
  <titleafter/>
  <titlefor/>
  <twitter/>
</Author>
</file>

<file path=customXml/item5.xml><?xml version="1.0" encoding="utf-8"?>
<Signer2 xmlns="http://www.documentaal.nl/Signer2"/>
</file>

<file path=customXml/item6.xml><?xml version="1.0" encoding="utf-8"?>
<Location xmlns="http://www.documentaal.nl/Location">
  {Images}\Logo_email_allesecties.pngDeVoortAllOverige sectiesDe Voort Advocaten | Mediatiors +31 (0)13 466 88 88+31 (0)13 466 88 66Prof. Cobbenhagenlaan 75Postbus 4145000 AK  TilburgTilburgNLthe NetherlandsTilburgTilburgDe Voort Advocaten | Mediators{Images}\logo_header_devoort.png{Images}\logo_header_otherpage_devoort.png{Images}\Logo_email.png{Images}\logo_footer_devoort.png{Images}\PartnerOfChoice.png{Images}\GecombineerdLogoLR.pnghttps://devoort.nl/nieuws/partner-of-choice/De Voort Advocaten | Mediators is een maatschap, inschreven in het handelsregister onder nr. 50810952, die ook bestaat uit besloten vennootschappen. Op al onze werkzaamheden zijn het Nederlands recht en onze algemene voorwaarden van toepassing. Deze voorwaarden, waarin een beperking van aansprakelijkheid is opgenomen, zijn te vinden op de achterzijde van ons briefpapier en te raadplegen op onze website www.devoort.nl/voorwaarden. De Nederlandse rechter is exclusief bevoegd om van geschillen kennis te nemen, conform onze algemene voorwaarden.t.n.v. Stichting Beheer Derden Gelden De Voort te Tilburg.De VoortAdvocaten | Mediatorswww.devoort.nlIBAN: NL94 RABO 0148 5530 87        |        BIC: RABONL2Uadvocaten@devoort.nlDeVoortDe Voort Advocaten
  <buname>De Voort Advocaten | Mediators</buname>
  <department_id>DeVoortAll</department_id>
  <department_name>Overige secties</department_name>
  <deplogolink/>
  <deplogolink_extra>https://devoort.nl/nieuws/partner-of-choice/</deplogolink_extra>
  <deptext/>
  <email>advocaten@devoort.nl</email>
  <iban>IBAN: NL94 RABO 0148 5530 87        |        BIC: RABONL2U</iban>
  <internet>www.devoort.nl</internet>
  <legaltextdoc1>De Voort Advocaten | Mediators is een maatschap, inschreven in het handelsregister onder nr. 50810952, die ook bestaat uit besloten vennootschappen. Op al onze werkzaamheden zijn het Nederlands recht en onze algemene voorwaarden van toepassing. Deze voorwaarden, waarin een beperking van aansprakelijkheid is opgenomen, zijn te vinden op de achterzijde van ons briefpapier en te raadplegen op onze website www.devoort.nl/voorwaarden. De Nederlandse rechter is exclusief bevoegd om van geschillen kennis te nemen, conform onze algemene voorwaarden.</legaltextdoc1>
  <legaltextdoc2>t.n.v. Stichting Beheer Derden Gelden De Voort te Tilburg.</legaltextdoc2>
  <legaltextmail1>De Voort</legaltextmail1>
  <legaltextmail2>Advocaten | Mediators</legaltextmail2>
  <location_id>Tilburg</location_id>
  <location_name>Tilburg</location_name>
  <loccity>Tilburg</loccity>
  <loccountry>the Netherlands</loccountry>
  <loccountrycode>NL</loccountrycode>
  <locfax>+31 (0)13 466 88 66</locfax>
  <locname>De Voort Advocaten | Mediatiors</locname>
  <locpostaladdress1>Postbus 414</locpostaladdress1>
  <locpostalcode>5000 AK  Tilburg</locpostalcode>
  <loctelephone> +31 (0)13 466 88 88</loctelephone>
  <locvisitaddress1>Prof. Cobbenhagenlaan 75</locvisitaddress1>
  <logo_email>{Images}\Logo_email.png</logo_email>
  <logo_extra1>{Images}\Logo_email_allesecties.png</logo_extra1>
  <logo_extra2>{Images}\PartnerOfChoice.png</logo_extra2>
  <logo_extra3>{Images}\GecombineerdLogoLR.png</logo_extra3>
  <logo_footer>{Images}\logo_footer_devoort.png</logo_footer>
  <logo_header>{Images}\logo_header_devoort.png</logo_header>
  <logo_header_otherpage>{Images}\logo_header_otherpage_devoort.png</logo_header_otherpage>
  <organisation_id>DeVoort</organisation_id>
  <organisation_name>De Voort Advocaten</organisation_name>
</Location>
</file>

<file path=customXml/item7.xml><?xml version="1.0" encoding="utf-8"?>
<Document xmlns="http://www.documentaal.nl/Document">
  PresentationTrue/MBE/MBE2025-08-26T00:00:00falsetruetrue2025-08-26T00:00:002025-08-26T00:00:00Advocaat2025-08-26T00:00:00Nederlands (Nederland)2025-08-26T00:00:00Marieke Beukers
  <Absent _Title="" _Label="" _PlaceholderText="" _Type="" _Id="" _Visible="" _Locked=""/>
  <AbsentAdd _Title="" _Label="" _PlaceholderText="" _Type="" _Id="" _Visible="" _Locked=""/>
  <AgreementType _Title="" _Label="" _PlaceholderText="" _Type="" _Id="" _Visible="" _Locked=""/>
  <Attn _Title="" _Label="" _PlaceholderText="" _Type="" _Id="" _Visible="" _Locked=""/>
  <AttnName _Title="" _Label="" _PlaceholderText="" _Type="" _Id="" _Visible="" _Locked=""/>
  <Author _Title="" _Label="" _PlaceholderText="" _Type="" _Id="" _Visible="" _Locked="">Marieke Beukers</Author>
  <CarbonCopies _Title="" _Label="" _PlaceholderText="" _Type="" _Id="" _Visible="" _Locked=""/>
  <CarbonCopiesAdd _Title="" _Label="" _PlaceholderText="" _Type="" _Id="" _Visible="" _Locked=""/>
  <CaseNumberVerdict _Title="" _Label="" _PlaceholderText="" _Type="" _Id="" _Visible="" _Locked=""/>
  <chkLogo _Title="" _Label="" _PlaceholderText="" _Type="" _Id="" _Visible="" _Locked="">true</chkLogo>
  <chkLogoText _Title="" _Label="" _PlaceholderText="" _Type="" _Id="" _Visible="" _Locked=""/>
  <chkNoLogo _Title="" _Label="" _PlaceholderText="" _Type="" _Id="" _Visible="" _Locked="">false</chkNoLogo>
  <chkNoLogoText _Title="" _Label="" _PlaceholderText="" _Type="" _Id="" _Visible="" _Locked=""/>
  <chkSignDigital _Title="" _Label="" _PlaceholderText="" _Type="" _Id="" _Visible="" _Locked="">true</chkSignDigital>
  <chkSignDigitalText _Title="" _Label="" _PlaceholderText="" _Type="" _Id="" _Visible="" _Locked=""/>
  <Client _Title="" _Label="" _PlaceholderText="" _Type="" _Id="" _Visible="" _Locked=""/>
  <ClientAdd _Title="" _Label="" _PlaceholderText="" _Type="" _Id="" _Visible="" _Locked=""/>
  <ClientCapacity _Title="" _Label="" _PlaceholderText="" _Type="" _Id="" _Visible="" _Locked=""/>
  <Confidentiality _Title="" _Label="" _PlaceholderText="" _Type="" _Id="" _Visible="" _Locked=""/>
  <ContentType _Title="" _Label="" _PlaceholderText="" _Type="" _Id="" _Visible="" _Locked=""/>
  <Copy _Title="" _Label="" _PlaceholderText="" _Type="" _Id="" _Visible="" _Locked=""/>
  <Court _Title="" _Label="" _PlaceholderText="" _Type="" _Id="" _Visible="" _Locked=""/>
  <CourtLocation _Title="" _Label="" _PlaceholderText="" _Type="" _Id="" _Visible="" _Locked=""/>
  <CourtVerdict _Title="" _Label="" _PlaceholderText="" _Type="" _Id="" _Visible="" _Locked=""/>
  <DagvaardingType _Title="" _Label="" _PlaceholderText="" _Type="" _Id="" _Visible="" _Locked=""/>
  <Date _Title="" _Label="" _PlaceholderText="" _Type="" _Id="" _Visible="" _Locked="" Ticks="638917632000000000" Year="2025" ShortYear="25" Month="08" Day="26">2025-08-26T00:00:00</Date>
  <DateAgreement _Title="" _Label="" _PlaceholderText="" _Type="" _Id="" _Visible="" _Locked="" Ticks="638917632000000000" Year="2025" ShortYear="25" Month="08" Day="26">2025-08-26T00:00:00</DateAgreement>
  <DateNextMeeting _Title="" _Label="" _PlaceholderText="" _Type="" _Id="" _Visible="" _Locked="" Ticks="638917632000000000" Year="2025" ShortYear="25" Month="08" Day="26">2025-08-26T00:00:00</DateNextMeeting>
  <DateSession _Title="" _Label="" _PlaceholderText="" _Type="" _Id="" _Visible="" _Locked="" Ticks="638917632000000000" Year="2025" ShortYear="25" Month="08" Day="26">2025-08-26T00:00:00</DateSession>
  <DateVerdict _Title="" _Label="" _PlaceholderText="" _Type="" _Id="" _Visible="" _Locked="" Ticks="638917632000000000" Year="2025" ShortYear="25" Month="08" Day="26">2025-08-26T00:00:00</DateVerdict>
  <DocumentNumber _Title="" _Label="" _PlaceholderText="" _Type="" _Id="" _Visible="" _Locked=""/>
  <DocumentVersion _Title="" _Label="" _PlaceholderText="" _Type="" _Id="" _Visible="" _Locked=""/>
  <EmailSalutation _Title="" _Label="" _PlaceholderText="" _Type="" _Id="" _Visible="" _Locked=""/>
  <Enclosures _Title="" _Label="" _PlaceholderText="" _Type="" _Id="" _Visible="" _Locked=""/>
  <Formal _Title="" _Label="" _PlaceholderText="" _Type="" _Id="" _Visible="" _Locked="">True</Formal>
  <FormalText _Title="" _Label="" _PlaceholderText="" _Type="" _Id="" _Visible="" _Locked=""/>
  <Headers _Title="" _Label="" _PlaceholderText="" _Type="" _Id="" _Visible="" _Locked=""/>
  <HeaderText _Title="" _Label="" _PlaceholderText="" _Type="" _Id="" _Visible="" _Locked=""/>
  <Language _Title="" _Label="" _PlaceholderText="" _Type="Plaintext" _Id="1043" _Visible="" _Locked="">Nederlands (Nederland)</Language>
  <LegalInstance _Title="" _Label="" _PlaceholderText="" _Type="" _Id="" _Visible="" _Locked=""/>
  <LegalSector _Title="" _Label="" _PlaceholderText="" _Type="" _Id="" _Visible="" _Locked=""/>
  <LegalSignature _Title="" _Label="" _PlaceholderText="" _Type="" _Id="" _Visible="" _Locked="" ListItemID="" IsDefault="True"/>
  <Location _Title="" _Label="" _PlaceholderText="" _Type="" _Id="" _Visible="" _Locked=""/>
  <LocationNextMeeting _Title="" _Label="" _PlaceholderText="" _Type="" _Id="" _Visible="" _Locked=""/>
  <Meeting _Title="" _Label="" _PlaceholderText="" _Type="" _Id="" _Visible="" _Locked=""/>
  <NumberText _Title="" _Label="" _PlaceholderText="" _Type="" _Id="" _Visible="" _Locked=""/>
  <NumberType _Title="" _Label="" _PlaceholderText="" _Type="" _Id="" _Visible="" _Locked=""/>
  <Onbehalfof _Title="" _Label="" _PlaceholderText="" _Type="" _Id="" _Visible="" _Locked=""/>
  <OpposingParty _Title="" _Label="" _PlaceholderText="" _Type="" _Id="" _Visible="" _Locked=""/>
  <OpposingPartyAdd _Title="" _Label="" _PlaceholderText="" _Type="" _Id="" _Visible="" _Locked=""/>
  <OpposingPartyCapacity _Title="" _Label="" _PlaceholderText="" _Type="" _Id="" _Visible="" _Locked=""/>
  <OurReference _Title="" _Label="" _PlaceholderText="" _Type="" _Id="" _Visible="" _Locked="">/MBE</OurReference>
  <PowerPointFooter _Title="" _Label="" _PlaceholderText="" _Type="" _Id="" _Visible="" _Locked=""/>
  <Present _Title="" _Label="" _PlaceholderText="" _Type="" _Id="" _Visible="" _Locked=""/>
  <PresentAdd _Title="" _Label="" _PlaceholderText="" _Type="" _Id="" _Visible="" _Locked=""/>
  <ProjectNumber _Title="" _Label="" _PlaceholderText="" _Type="" _Id="" _Visible="" _Locked=""/>
  <ProperParty _Title="" _Label="" _PlaceholderText="" _Type="" _Id="" _Visible="" _Locked=""/>
  <ProperPartyAdd _Title="" _Label="" _PlaceholderText="" _Type="" _Id="" _Visible="" _Locked=""/>
  <RealParty _Title="" _Label="" _PlaceholderText="" _Type="" _Id="" _Visible="" _Locked=""/>
  <RealPartyAdd _Title="" _Label="" _PlaceholderText="" _Type="" _Id="" _Visible="" _Locked=""/>
  <Reference _Title="" _Label="" _PlaceholderText="" _Type="" _Id="" _Visible="" _Locked="">/MBE</Reference>
  <Salutation _Title="" _Label="" _PlaceholderText="" _Type="" _Id="" _Visible="" _Locked=""/>
  <Signature _Title="" _Label="" _PlaceholderText="" _Type="" _Id="" _Visible="" _Locked="">Advocaat</Signature>
  <Signer _Title="" _Label="" _PlaceholderText="" _Type="" _Id="" _Visible="" _Locked=""/>
  <Signer2 _Title="" _Label="" _PlaceholderText="" _Type="" _Id="" _Visible="" _Locked=""/>
  <Signer3 _Title="" _Label="" _PlaceholderText="" _Type="" _Id="" _Visible="" _Locked=""/>
  <Status _Title="" _Label="" _PlaceholderText="" _Type="" _Id="" _Visible="" _Locked=""/>
  <Subject _Title="" _Label="" _PlaceholderText="" _Type="" _Id="" _Visible="" _Locked="" GeneratedValue=""/>
  <Subtitle _Title="" _Label="" _PlaceholderText="" _Type="" _Id="" _Visible="" _Locked=""/>
  <Template _Title="" _Label="" _PlaceholderText="" _Type="" _Id="" _Visible="" _Locked=""/>
  <TimeNextMeeting _Title="" _Label="" _PlaceholderText="" _Type="" _Id="" _Visible="" _Locked=""/>
  <TimeSession _Title="" _Label="" _PlaceholderText="" _Type="" _Id="" _Visible="" _Locked=""/>
  <Title _Title="" _Label="" _PlaceholderText="" _Type="" _Id="" _Visible="" _Locked=""/>
  <To _Title="" _Label="" _PlaceholderText="" _Type="" _Id="" _Visible="" _Locked=""/>
  <ToAdd _Title="" _Label="" _PlaceholderText="" _Type="" _Id="" _Visible="" _Locked=""/>
  <type _Title="" _Label="" _PlaceholderText="" _Type="Plaintext" _Id="" _Visible="" _Locked="">Presentation</type>
  <TypeOfAgreement _Title="" _Label="" _PlaceholderText="" _Type="" _Id="" _Visible="" _Locked=""/>
  <TypeOfLegalDocument _Title="" _Label="" _PlaceholderText="" _Type="" _Id="" _Visible="" _Locked=""/>
  <TypeOfProcedure _Title="" _Label="" _PlaceholderText="" _Type="" _Id="" _Visible="" _Locked=""/>
  <VerdictProcedure _Title="" _Label="" _PlaceholderText="" _Type="" _Id="" _Visible="" _Locked=""/>
  <Version _Title="" _Label="" _PlaceholderText="" _Type="" _Id="" _Visible="" _Locked=""/>
  <YourReference _Title="" _Label="" _PlaceholderText="" _Type="" _Id="" _Visible="" _Locked=""/>
</Document>
</file>

<file path=customXml/item8.xml><?xml version="1.0" encoding="utf-8"?>
<MatterData xmlns="http://www.documentaal.nl/MatterData">
  <ClientCode _Title="" _Label="" _PlaceholderText="" _Type="" _Id="" _Visible="" _Locked=""/>
  <ClientName _Title="" _Label="" _PlaceholderText="" _Type="" _Id="" _Visible="" _Locked=""/>
  <EntityValue _Title="" _Label="" _PlaceholderText="" _Type="" _Id="" _Visible="" _Locked=""/>
  <MatterCode _Title="" _Label="" _PlaceholderText="" _Type="" _Id="" _Visible="" _Locked=""/>
  <MatterName _Title="" _Label="" _PlaceholderText="" _Type="" _Id="" _Visible="" _Locked=""/>
  <MatterSite _Title="" _Label="" _PlaceholderText="" _Type="" _Id="" _Visible="" _Locked=""/>
</MatterData>
</file>

<file path=customXml/item9.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ED3A12-F354-473E-A687-360CD86285B3}">
  <ds:schemaRefs>
    <ds:schemaRef ds:uri="http://www.documentaal.nl/Signer3"/>
  </ds:schemaRefs>
</ds:datastoreItem>
</file>

<file path=customXml/itemProps10.xml><?xml version="1.0" encoding="utf-8"?>
<ds:datastoreItem xmlns:ds="http://schemas.openxmlformats.org/officeDocument/2006/customXml" ds:itemID="{3C4B75D0-ED74-4872-9A2F-0FA3004DD831}"/>
</file>

<file path=customXml/itemProps11.xml><?xml version="1.0" encoding="utf-8"?>
<ds:datastoreItem xmlns:ds="http://schemas.openxmlformats.org/officeDocument/2006/customXml" ds:itemID="{02149FC2-484B-41C3-8C2D-B9D15432E08D}">
  <ds:schemaRefs>
    <ds:schemaRef ds:uri="http://schemas.microsoft.com/office/2006/metadata/properties"/>
    <ds:schemaRef ds:uri="http://schemas.openxmlformats.org/package/2006/metadata/core-properties"/>
    <ds:schemaRef ds:uri="http://schemas.microsoft.com/office/2006/documentManagement/types"/>
    <ds:schemaRef ds:uri="http://www.w3.org/XML/1998/namespace"/>
    <ds:schemaRef ds:uri="d97a08e7-c0e5-41b9-bad6-b3f430a5c8ff"/>
    <ds:schemaRef ds:uri="562994b3-6f95-4222-9f68-1266a4b339d5"/>
    <ds:schemaRef ds:uri="http://purl.org/dc/elements/1.1/"/>
    <ds:schemaRef ds:uri="http://purl.org/dc/terms/"/>
    <ds:schemaRef ds:uri="http://purl.org/dc/dcmitype/"/>
    <ds:schemaRef ds:uri="http://schemas.microsoft.com/office/infopath/2007/PartnerControls"/>
  </ds:schemaRefs>
</ds:datastoreItem>
</file>

<file path=customXml/itemProps12.xml><?xml version="1.0" encoding="utf-8"?>
<ds:datastoreItem xmlns:ds="http://schemas.openxmlformats.org/officeDocument/2006/customXml" ds:itemID="{50B81F50-F1ED-4B5D-A1D6-C64AC451C5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2994b3-6f95-4222-9f68-1266a4b339d5"/>
    <ds:schemaRef ds:uri="d97a08e7-c0e5-41b9-bad6-b3f430a5c8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3.xml><?xml version="1.0" encoding="utf-8"?>
<ds:datastoreItem xmlns:ds="http://schemas.openxmlformats.org/officeDocument/2006/customXml" ds:itemID="{B413DD7C-A700-439E-A69B-47FCBAD2C740}">
  <ds:schemaRefs>
    <ds:schemaRef ds:uri="http://schemas.microsoft.com/office/2006/metadata/properties"/>
    <ds:schemaRef ds:uri="http://schemas.microsoft.com/office/infopath/2007/PartnerControls"/>
    <ds:schemaRef ds:uri="562994b3-6f95-4222-9f68-1266a4b339d5"/>
  </ds:schemaRefs>
</ds:datastoreItem>
</file>

<file path=customXml/itemProps2.xml><?xml version="1.0" encoding="utf-8"?>
<ds:datastoreItem xmlns:ds="http://schemas.openxmlformats.org/officeDocument/2006/customXml" ds:itemID="{F3D300DD-99AE-4A25-B186-CEC0B995C969}">
  <ds:schemaRefs>
    <ds:schemaRef ds:uri="http://www.documentaal.nl/Signer"/>
  </ds:schemaRefs>
</ds:datastoreItem>
</file>

<file path=customXml/itemProps3.xml><?xml version="1.0" encoding="utf-8"?>
<ds:datastoreItem xmlns:ds="http://schemas.openxmlformats.org/officeDocument/2006/customXml" ds:itemID="{2B44E1E8-94FE-4834-945E-B18E28D1BC87}">
  <ds:schemaRefs>
    <ds:schemaRef ds:uri="http://www.documentaal.nl/Address"/>
  </ds:schemaRefs>
</ds:datastoreItem>
</file>

<file path=customXml/itemProps4.xml><?xml version="1.0" encoding="utf-8"?>
<ds:datastoreItem xmlns:ds="http://schemas.openxmlformats.org/officeDocument/2006/customXml" ds:itemID="{44A0B3E2-802A-4387-BD1D-B2776033E9C7}">
  <ds:schemaRefs>
    <ds:schemaRef ds:uri="http://www.documentaal.nl/Author"/>
  </ds:schemaRefs>
</ds:datastoreItem>
</file>

<file path=customXml/itemProps5.xml><?xml version="1.0" encoding="utf-8"?>
<ds:datastoreItem xmlns:ds="http://schemas.openxmlformats.org/officeDocument/2006/customXml" ds:itemID="{87A90338-D459-4ACC-9665-C2E45864BF67}">
  <ds:schemaRefs>
    <ds:schemaRef ds:uri="http://www.documentaal.nl/Signer2"/>
  </ds:schemaRefs>
</ds:datastoreItem>
</file>

<file path=customXml/itemProps6.xml><?xml version="1.0" encoding="utf-8"?>
<ds:datastoreItem xmlns:ds="http://schemas.openxmlformats.org/officeDocument/2006/customXml" ds:itemID="{161B4CFF-D07D-4B2E-984B-27978BDB6099}">
  <ds:schemaRefs>
    <ds:schemaRef ds:uri="http://www.documentaal.nl/Location"/>
  </ds:schemaRefs>
</ds:datastoreItem>
</file>

<file path=customXml/itemProps7.xml><?xml version="1.0" encoding="utf-8"?>
<ds:datastoreItem xmlns:ds="http://schemas.openxmlformats.org/officeDocument/2006/customXml" ds:itemID="{C6037BA7-3B66-482A-971B-6D18940D648D}">
  <ds:schemaRefs>
    <ds:schemaRef ds:uri="http://www.documentaal.nl/Document"/>
  </ds:schemaRefs>
</ds:datastoreItem>
</file>

<file path=customXml/itemProps8.xml><?xml version="1.0" encoding="utf-8"?>
<ds:datastoreItem xmlns:ds="http://schemas.openxmlformats.org/officeDocument/2006/customXml" ds:itemID="{D1287EF8-5796-411B-853A-E5084CEE11F2}">
  <ds:schemaRefs>
    <ds:schemaRef ds:uri="http://www.documentaal.nl/MatterData"/>
  </ds:schemaRefs>
</ds:datastoreItem>
</file>

<file path=customXml/itemProps9.xml><?xml version="1.0" encoding="utf-8"?>
<ds:datastoreItem xmlns:ds="http://schemas.openxmlformats.org/officeDocument/2006/customXml" ds:itemID="{149874D6-6DB2-4A58-9893-3FF7FCD391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Template>
  <TotalTime>459</TotalTime>
  <Words>1310</Words>
  <Application>Microsoft Office PowerPoint</Application>
  <PresentationFormat>Diavoorstelling (4:3)</PresentationFormat>
  <Paragraphs>151</Paragraphs>
  <Slides>30</Slides>
  <Notes>6</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30</vt:i4>
      </vt:variant>
    </vt:vector>
  </HeadingPairs>
  <TitlesOfParts>
    <vt:vector size="36" baseType="lpstr">
      <vt:lpstr>Arial</vt:lpstr>
      <vt:lpstr>Calibri</vt:lpstr>
      <vt:lpstr>Raleway ExtraLight</vt:lpstr>
      <vt:lpstr>Raleway Light</vt:lpstr>
      <vt:lpstr>Wingdings</vt:lpstr>
      <vt:lpstr>Office-thema</vt:lpstr>
      <vt:lpstr>  Actualiteiten nieuwe uitzend cao’s per 1 januari 2026 </vt:lpstr>
      <vt:lpstr>PowerPoint-presentatie</vt:lpstr>
      <vt:lpstr>PowerPoint-presentatie</vt:lpstr>
      <vt:lpstr>PowerPoint-presentatie</vt:lpstr>
      <vt:lpstr>Flexwerk blijft  </vt:lpstr>
      <vt:lpstr>Wet meer zekerheid flexwerkers </vt:lpstr>
      <vt:lpstr>Wet meer zekerheid flexwerkers </vt:lpstr>
      <vt:lpstr>Wet meer zekerheid flexwerkers </vt:lpstr>
      <vt:lpstr>Wet meer zekerheid flexwerkers </vt:lpstr>
      <vt:lpstr>Deel II  Uitzend-cao’s </vt:lpstr>
      <vt:lpstr>Ingrijpende &amp; kansrijke herzieningen  </vt:lpstr>
      <vt:lpstr>Stappenplan op weg naar de juiste beloning  </vt:lpstr>
      <vt:lpstr>JUISTE INFORMATIE IS KEY</vt:lpstr>
      <vt:lpstr> inlenersbeloning maakt plaats voor? </vt:lpstr>
      <vt:lpstr>GELIJK OF GELIJKWAARDIG? </vt:lpstr>
      <vt:lpstr>ARBEIDSVOORWAARDEN</vt:lpstr>
      <vt:lpstr>WANNEER BEREIK JE GELIJKWAARDIGHEID?  </vt:lpstr>
      <vt:lpstr>COMPENSEREN?  </vt:lpstr>
      <vt:lpstr>1: ESSENTIËLE ARBEIDSVOORWAARDEN  </vt:lpstr>
      <vt:lpstr>2: NIET-ESSENTIËLE ARBEIDSVOORWAARDEN  </vt:lpstr>
      <vt:lpstr>3: BEPERKINGEN </vt:lpstr>
      <vt:lpstr>PowerPoint-presentatie</vt:lpstr>
      <vt:lpstr>OVERGANGSRECHT UITZENDKRACHT </vt:lpstr>
      <vt:lpstr>OVERGANGSRECHT ZIEKE UITZENDKRACHT </vt:lpstr>
      <vt:lpstr>OVERGANGSRECHT UITZENDKRACHT WAARVAN HET WERK IS WEGGEVALLEN </vt:lpstr>
      <vt:lpstr>PowerPoint-presentatie</vt:lpstr>
      <vt:lpstr>VRAGEN?   DEEL III VRAGEN? </vt:lpstr>
      <vt:lpstr>DANKJEWEL    </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Marieke Beukers - De Voort Advocaten | Mediators</dc:creator>
  <cp:lastModifiedBy>Hendarin Mouselli - De Voort Advocaten | Mediators</cp:lastModifiedBy>
  <cp:revision>4</cp:revision>
  <cp:lastPrinted>2015-01-21T14:32:22Z</cp:lastPrinted>
  <dcterms:created xsi:type="dcterms:W3CDTF">2025-08-26T06:33:06Z</dcterms:created>
  <dcterms:modified xsi:type="dcterms:W3CDTF">2025-09-02T09:52:22Z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Style">
    <vt:lpwstr>True</vt:lpwstr>
  </property>
  <property fmtid="{D5CDD505-2E9C-101B-9397-08002B2CF9AE}" pid="3" name="ContentType">
    <vt:lpwstr>DMS Document</vt:lpwstr>
  </property>
  <property fmtid="{D5CDD505-2E9C-101B-9397-08002B2CF9AE}" pid="4" name="MatterCode">
    <vt:lpwstr>22567303</vt:lpwstr>
  </property>
  <property fmtid="{D5CDD505-2E9C-101B-9397-08002B2CF9AE}" pid="5" name="MatterName">
    <vt:lpwstr>Alert HR Solutions/Advies</vt:lpwstr>
  </property>
  <property fmtid="{D5CDD505-2E9C-101B-9397-08002B2CF9AE}" pid="6" name="ClientCode">
    <vt:lpwstr>ALERTH01</vt:lpwstr>
  </property>
  <property fmtid="{D5CDD505-2E9C-101B-9397-08002B2CF9AE}" pid="7" name="ClientName">
    <vt:lpwstr>Alert HR Solutions B.V.</vt:lpwstr>
  </property>
  <property fmtid="{D5CDD505-2E9C-101B-9397-08002B2CF9AE}" pid="8" name="DocAuthor">
    <vt:lpwstr>16;#Marieke Beukers - De Voort Advocaten | Mediators</vt:lpwstr>
  </property>
  <property fmtid="{D5CDD505-2E9C-101B-9397-08002B2CF9AE}" pid="9" name="DocumentIdentity">
    <vt:lpwstr>eb3d60da-5e49-43e5-a6e8-11f42bc236b8</vt:lpwstr>
  </property>
  <property fmtid="{D5CDD505-2E9C-101B-9397-08002B2CF9AE}" pid="10" name="ContentTypeId">
    <vt:lpwstr>0x0101003163A42352B2FB4F9728C9CE6838D50A</vt:lpwstr>
  </property>
  <property fmtid="{D5CDD505-2E9C-101B-9397-08002B2CF9AE}" pid="11" name="Title">
    <vt:lpwstr>PowerPoint-presentatie</vt:lpwstr>
  </property>
  <property fmtid="{D5CDD505-2E9C-101B-9397-08002B2CF9AE}" pid="12" name="hcdba469657340ac9cab4e5dfc63c451">
    <vt:lpwstr>Arbeidsrecht|92d4e1df-5c90-48e4-9ce3-3904ba009d14</vt:lpwstr>
  </property>
  <property fmtid="{D5CDD505-2E9C-101B-9397-08002B2CF9AE}" pid="13" name="Modified">
    <vt:lpwstr>2025-09-02T09:46:02+00:00</vt:lpwstr>
  </property>
  <property fmtid="{D5CDD505-2E9C-101B-9397-08002B2CF9AE}" pid="14" name="Created">
    <vt:lpwstr>2025-08-26T06:33:06+00:00</vt:lpwstr>
  </property>
  <property fmtid="{D5CDD505-2E9C-101B-9397-08002B2CF9AE}" pid="15" name="_dlc_DocIdItemGuid">
    <vt:lpwstr>267093a4-b80b-4812-a476-7bfc30bb6c9f</vt:lpwstr>
  </property>
  <property fmtid="{D5CDD505-2E9C-101B-9397-08002B2CF9AE}" pid="16" name="_dlc_DocId">
    <vt:lpwstr>DMS22567303-1132456064-28</vt:lpwstr>
  </property>
  <property fmtid="{D5CDD505-2E9C-101B-9397-08002B2CF9AE}" pid="17" name="_dlc_DocIdUrl">
    <vt:lpwstr>https://devoortadvocaten.sharepoint.com/sites/DMS-22567303/_layouts/15/DocIdRedir.aspx?ID=DMS22567303-1132456064-28, DMS22567303-1132456064-28</vt:lpwstr>
  </property>
  <property fmtid="{D5CDD505-2E9C-101B-9397-08002B2CF9AE}" pid="18" name="Order">
    <vt:lpwstr>7028600.00000000</vt:lpwstr>
  </property>
  <property fmtid="{D5CDD505-2E9C-101B-9397-08002B2CF9AE}" pid="19" name="xd_ProgID">
    <vt:lpwstr/>
  </property>
  <property fmtid="{D5CDD505-2E9C-101B-9397-08002B2CF9AE}" pid="20" name="MediaServiceImageTags">
    <vt:lpwstr/>
  </property>
  <property fmtid="{D5CDD505-2E9C-101B-9397-08002B2CF9AE}" pid="21" name="ComplianceAssetId">
    <vt:lpwstr/>
  </property>
  <property fmtid="{D5CDD505-2E9C-101B-9397-08002B2CF9AE}" pid="22" name="TemplateUrl">
    <vt:lpwstr/>
  </property>
  <property fmtid="{D5CDD505-2E9C-101B-9397-08002B2CF9AE}" pid="23" name="_ExtendedDescription">
    <vt:lpwstr/>
  </property>
  <property fmtid="{D5CDD505-2E9C-101B-9397-08002B2CF9AE}" pid="24" name="TriggerFlowInfo">
    <vt:lpwstr/>
  </property>
  <property fmtid="{D5CDD505-2E9C-101B-9397-08002B2CF9AE}" pid="25" name="xd_Signature">
    <vt:lpwstr/>
  </property>
  <property fmtid="{D5CDD505-2E9C-101B-9397-08002B2CF9AE}" pid="26" name="GUID">
    <vt:lpwstr>b1079753-bbbc-484b-94ef-7d31d44ad793</vt:lpwstr>
  </property>
  <property fmtid="{D5CDD505-2E9C-101B-9397-08002B2CF9AE}" pid="27" name="PracticeArea">
    <vt:lpwstr>1;#Arbeidsrecht|92d4e1df-5c90-48e4-9ce3-3904ba009d14</vt:lpwstr>
  </property>
</Properties>
</file>